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332" r:id="rId5"/>
    <p:sldId id="316" r:id="rId6"/>
    <p:sldId id="317" r:id="rId7"/>
    <p:sldId id="318" r:id="rId8"/>
    <p:sldId id="319" r:id="rId9"/>
    <p:sldId id="333" r:id="rId10"/>
    <p:sldId id="320" r:id="rId11"/>
    <p:sldId id="321" r:id="rId12"/>
    <p:sldId id="259" r:id="rId13"/>
    <p:sldId id="260" r:id="rId14"/>
    <p:sldId id="264" r:id="rId15"/>
    <p:sldId id="323" r:id="rId16"/>
    <p:sldId id="324" r:id="rId17"/>
    <p:sldId id="261" r:id="rId18"/>
    <p:sldId id="263" r:id="rId19"/>
    <p:sldId id="322" r:id="rId20"/>
    <p:sldId id="265" r:id="rId21"/>
    <p:sldId id="262" r:id="rId22"/>
    <p:sldId id="266" r:id="rId23"/>
    <p:sldId id="267" r:id="rId24"/>
    <p:sldId id="268" r:id="rId25"/>
    <p:sldId id="269" r:id="rId26"/>
    <p:sldId id="270" r:id="rId27"/>
    <p:sldId id="325" r:id="rId28"/>
    <p:sldId id="326" r:id="rId29"/>
    <p:sldId id="271" r:id="rId30"/>
    <p:sldId id="272" r:id="rId31"/>
    <p:sldId id="273" r:id="rId32"/>
    <p:sldId id="336" r:id="rId33"/>
    <p:sldId id="274" r:id="rId34"/>
    <p:sldId id="275" r:id="rId35"/>
    <p:sldId id="276" r:id="rId36"/>
    <p:sldId id="277" r:id="rId37"/>
    <p:sldId id="278" r:id="rId38"/>
    <p:sldId id="279" r:id="rId39"/>
    <p:sldId id="280" r:id="rId40"/>
    <p:sldId id="281" r:id="rId41"/>
    <p:sldId id="282" r:id="rId42"/>
    <p:sldId id="283" r:id="rId43"/>
    <p:sldId id="284" r:id="rId44"/>
    <p:sldId id="287" r:id="rId45"/>
    <p:sldId id="285" r:id="rId46"/>
    <p:sldId id="286" r:id="rId47"/>
    <p:sldId id="288" r:id="rId48"/>
    <p:sldId id="289" r:id="rId49"/>
    <p:sldId id="290" r:id="rId50"/>
    <p:sldId id="291" r:id="rId51"/>
    <p:sldId id="292" r:id="rId52"/>
    <p:sldId id="293" r:id="rId53"/>
    <p:sldId id="294" r:id="rId54"/>
    <p:sldId id="295" r:id="rId55"/>
    <p:sldId id="296" r:id="rId56"/>
    <p:sldId id="297" r:id="rId57"/>
    <p:sldId id="298" r:id="rId58"/>
    <p:sldId id="299" r:id="rId59"/>
    <p:sldId id="300" r:id="rId60"/>
    <p:sldId id="301" r:id="rId61"/>
    <p:sldId id="302" r:id="rId62"/>
    <p:sldId id="303" r:id="rId63"/>
    <p:sldId id="304" r:id="rId64"/>
    <p:sldId id="305" r:id="rId65"/>
    <p:sldId id="306" r:id="rId66"/>
    <p:sldId id="307" r:id="rId67"/>
    <p:sldId id="308" r:id="rId68"/>
    <p:sldId id="309" r:id="rId69"/>
    <p:sldId id="310" r:id="rId70"/>
    <p:sldId id="335" r:id="rId71"/>
    <p:sldId id="311" r:id="rId72"/>
    <p:sldId id="312" r:id="rId73"/>
    <p:sldId id="313" r:id="rId74"/>
    <p:sldId id="314" r:id="rId75"/>
    <p:sldId id="327" r:id="rId76"/>
    <p:sldId id="315" r:id="rId77"/>
    <p:sldId id="328" r:id="rId78"/>
    <p:sldId id="329" r:id="rId79"/>
    <p:sldId id="330" r:id="rId80"/>
    <p:sldId id="331" r:id="rId81"/>
    <p:sldId id="337"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73" autoAdjust="0"/>
  </p:normalViewPr>
  <p:slideViewPr>
    <p:cSldViewPr>
      <p:cViewPr varScale="1">
        <p:scale>
          <a:sx n="77" d="100"/>
          <a:sy n="77" d="100"/>
        </p:scale>
        <p:origin x="-1133"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99093B-3FD9-411E-B464-BBF178C7CE40}" type="datetimeFigureOut">
              <a:rPr lang="en-US" smtClean="0"/>
              <a:pPr/>
              <a:t>12/18/2019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16E70D-A34A-474B-BACA-F8800C0CA62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9093B-3FD9-411E-B464-BBF178C7CE40}" type="datetimeFigureOut">
              <a:rPr lang="en-US" smtClean="0"/>
              <a:pPr/>
              <a:t>12/18/2019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6E70D-A34A-474B-BACA-F8800C0CA6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630362"/>
          </a:xfrm>
        </p:spPr>
        <p:txBody>
          <a:bodyPr>
            <a:noAutofit/>
          </a:bodyPr>
          <a:lstStyle/>
          <a:p>
            <a:pPr algn="l"/>
            <a:r>
              <a:rPr lang="en-US" sz="4800" b="1" dirty="0" smtClean="0"/>
              <a:t>U.S. COAST GUARD </a:t>
            </a:r>
            <a:br>
              <a:rPr lang="en-US" sz="4800" b="1" dirty="0" smtClean="0"/>
            </a:br>
            <a:r>
              <a:rPr lang="en-US" sz="4800" b="1" dirty="0" smtClean="0"/>
              <a:t>NINTH DISTRICT</a:t>
            </a:r>
            <a:endParaRPr lang="en-US" sz="4800" b="1" dirty="0"/>
          </a:p>
        </p:txBody>
      </p:sp>
      <p:sp>
        <p:nvSpPr>
          <p:cNvPr id="5" name="Content Placeholder 4"/>
          <p:cNvSpPr>
            <a:spLocks noGrp="1"/>
          </p:cNvSpPr>
          <p:nvPr>
            <p:ph idx="1"/>
          </p:nvPr>
        </p:nvSpPr>
        <p:spPr>
          <a:xfrm>
            <a:off x="457200" y="1828800"/>
            <a:ext cx="8229600" cy="4373563"/>
          </a:xfrm>
        </p:spPr>
        <p:txBody>
          <a:bodyPr>
            <a:normAutofit fontScale="92500" lnSpcReduction="10000"/>
          </a:bodyPr>
          <a:lstStyle/>
          <a:p>
            <a:pPr>
              <a:buNone/>
            </a:pPr>
            <a:endParaRPr lang="en-US" sz="4000" b="1" dirty="0" smtClean="0"/>
          </a:p>
          <a:p>
            <a:pPr>
              <a:buNone/>
            </a:pPr>
            <a:r>
              <a:rPr lang="en-US" sz="4000" b="1" dirty="0" smtClean="0"/>
              <a:t>Auxiliary</a:t>
            </a:r>
          </a:p>
          <a:p>
            <a:endParaRPr lang="en-US" sz="800" b="1" dirty="0" smtClean="0"/>
          </a:p>
          <a:p>
            <a:pPr>
              <a:buNone/>
            </a:pPr>
            <a:r>
              <a:rPr lang="en-US" sz="4000" b="1" dirty="0" smtClean="0"/>
              <a:t>Operations Policy</a:t>
            </a:r>
            <a:endParaRPr lang="en-US" sz="4000" dirty="0" smtClean="0"/>
          </a:p>
          <a:p>
            <a:endParaRPr lang="en-US" sz="1000" b="1" dirty="0" smtClean="0"/>
          </a:p>
          <a:p>
            <a:pPr>
              <a:buNone/>
            </a:pPr>
            <a:r>
              <a:rPr lang="en-US" sz="4000" b="1" dirty="0" smtClean="0"/>
              <a:t>Eastern Region</a:t>
            </a:r>
          </a:p>
          <a:p>
            <a:endParaRPr lang="en-US" sz="5400" b="1" dirty="0" smtClean="0"/>
          </a:p>
          <a:p>
            <a:endParaRPr lang="en-US" sz="1000" b="1" dirty="0" smtClean="0"/>
          </a:p>
          <a:p>
            <a:pPr>
              <a:buNone/>
            </a:pPr>
            <a:r>
              <a:rPr lang="en-US" sz="1100" b="1" dirty="0" smtClean="0"/>
              <a:t>COMO Lew Wargo, Sr.</a:t>
            </a:r>
          </a:p>
          <a:p>
            <a:pPr>
              <a:buNone/>
            </a:pPr>
            <a:r>
              <a:rPr lang="en-US" sz="1100" b="1" dirty="0" smtClean="0"/>
              <a:t>CQEC-9ER</a:t>
            </a:r>
          </a:p>
          <a:p>
            <a:pPr>
              <a:buNone/>
            </a:pPr>
            <a:r>
              <a:rPr lang="en-US" sz="1100" b="1" dirty="0" smtClean="0"/>
              <a:t>18 </a:t>
            </a:r>
            <a:r>
              <a:rPr lang="en-US" sz="1100" b="1" dirty="0" smtClean="0"/>
              <a:t>DEC </a:t>
            </a:r>
            <a:r>
              <a:rPr lang="en-US" sz="1100" b="1" dirty="0" smtClean="0"/>
              <a:t>2019</a:t>
            </a:r>
            <a:endParaRPr lang="en-US" sz="1100" b="1" dirty="0" smtClean="0"/>
          </a:p>
          <a:p>
            <a:pPr>
              <a:buNone/>
            </a:pPr>
            <a:endParaRPr lang="en-US" sz="1000" dirty="0" smtClean="0"/>
          </a:p>
          <a:p>
            <a:pPr>
              <a:buNone/>
            </a:pPr>
            <a:endParaRPr lang="en-US" sz="1000" dirty="0" smtClean="0"/>
          </a:p>
          <a:p>
            <a:pPr>
              <a:buNone/>
            </a:pPr>
            <a:endParaRPr lang="en-US" sz="3000" dirty="0" smtClean="0"/>
          </a:p>
          <a:p>
            <a:endParaRPr lang="en-US" sz="3000" dirty="0"/>
          </a:p>
        </p:txBody>
      </p:sp>
      <p:pic>
        <p:nvPicPr>
          <p:cNvPr id="6" name="Picture 5" descr="D9LOGO_4.jpg"/>
          <p:cNvPicPr>
            <a:picLocks noChangeAspect="1"/>
          </p:cNvPicPr>
          <p:nvPr/>
        </p:nvPicPr>
        <p:blipFill>
          <a:blip r:embed="rId2" cstate="print"/>
          <a:stretch>
            <a:fillRect/>
          </a:stretch>
        </p:blipFill>
        <p:spPr>
          <a:xfrm>
            <a:off x="6629400" y="0"/>
            <a:ext cx="2514600" cy="3022409"/>
          </a:xfrm>
          <a:prstGeom prst="rect">
            <a:avLst/>
          </a:prstGeom>
        </p:spPr>
      </p:pic>
      <p:pic>
        <p:nvPicPr>
          <p:cNvPr id="8" name="Picture 7" descr="SABOT LOGO FINAL.jpg"/>
          <p:cNvPicPr>
            <a:picLocks noChangeAspect="1"/>
          </p:cNvPicPr>
          <p:nvPr/>
        </p:nvPicPr>
        <p:blipFill>
          <a:blip r:embed="rId3" cstate="print"/>
          <a:srcRect l="7583" r="16588"/>
          <a:stretch>
            <a:fillRect/>
          </a:stretch>
        </p:blipFill>
        <p:spPr>
          <a:xfrm>
            <a:off x="6283792" y="4114800"/>
            <a:ext cx="2860207" cy="2743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b="1" dirty="0" smtClean="0">
                <a:solidFill>
                  <a:schemeClr val="accent1"/>
                </a:solidFill>
              </a:rPr>
              <a:t>SRU DEPLOYMENT</a:t>
            </a:r>
            <a:endParaRPr lang="en-US" b="1" dirty="0">
              <a:solidFill>
                <a:schemeClr val="accent1"/>
              </a:solidFill>
            </a:endParaRPr>
          </a:p>
        </p:txBody>
      </p:sp>
      <p:sp>
        <p:nvSpPr>
          <p:cNvPr id="2" name="Content Placeholder 1"/>
          <p:cNvSpPr>
            <a:spLocks noGrp="1"/>
          </p:cNvSpPr>
          <p:nvPr>
            <p:ph idx="1"/>
          </p:nvPr>
        </p:nvSpPr>
        <p:spPr>
          <a:xfrm>
            <a:off x="457200" y="2133600"/>
            <a:ext cx="8229600" cy="3992563"/>
          </a:xfrm>
        </p:spPr>
        <p:txBody>
          <a:bodyPr/>
          <a:lstStyle/>
          <a:p>
            <a:r>
              <a:rPr lang="en-US" sz="2800" dirty="0" smtClean="0"/>
              <a:t>The deployment of any boat is at the </a:t>
            </a:r>
            <a:r>
              <a:rPr lang="en-US" sz="2800" b="1" i="1" dirty="0" smtClean="0">
                <a:solidFill>
                  <a:srgbClr val="FF0000"/>
                </a:solidFill>
              </a:rPr>
              <a:t>discretion</a:t>
            </a:r>
            <a:r>
              <a:rPr lang="en-US" sz="2800" dirty="0" smtClean="0"/>
              <a:t> of the station commanding officer or officer-in-charge.</a:t>
            </a:r>
          </a:p>
          <a:p>
            <a:endParaRPr lang="en-US" sz="800" dirty="0" smtClean="0"/>
          </a:p>
          <a:p>
            <a:r>
              <a:rPr lang="en-US" sz="2800" dirty="0" smtClean="0"/>
              <a:t>Auxiliary facilities </a:t>
            </a:r>
            <a:r>
              <a:rPr lang="en-US" sz="2800" b="1" i="1" u="sng" dirty="0" smtClean="0">
                <a:solidFill>
                  <a:srgbClr val="FF0000"/>
                </a:solidFill>
              </a:rPr>
              <a:t>will not be operated in surf</a:t>
            </a:r>
            <a:r>
              <a:rPr lang="en-US" sz="2800" i="1" dirty="0" smtClean="0">
                <a:solidFill>
                  <a:srgbClr val="FF0000"/>
                </a:solidFill>
              </a:rPr>
              <a:t>.</a:t>
            </a:r>
            <a:r>
              <a:rPr lang="en-US" sz="2800" i="1" dirty="0" smtClean="0"/>
              <a:t> </a:t>
            </a:r>
            <a:r>
              <a:rPr lang="en-US" sz="2800" dirty="0" smtClean="0"/>
              <a:t>Surf is </a:t>
            </a:r>
          </a:p>
          <a:p>
            <a:pPr>
              <a:buNone/>
            </a:pPr>
            <a:r>
              <a:rPr lang="en-US" sz="2800" dirty="0" smtClean="0"/>
              <a:t>	defined as any series of breakers in continuous line </a:t>
            </a:r>
          </a:p>
          <a:p>
            <a:pPr>
              <a:buNone/>
            </a:pPr>
            <a:r>
              <a:rPr lang="en-US" sz="2800" dirty="0" smtClean="0"/>
              <a:t>	regardless of wave height or proximity to shore</a:t>
            </a:r>
            <a:r>
              <a:rPr lang="en-US" dirty="0" smtClean="0"/>
              <a:t>.  </a:t>
            </a:r>
            <a:endParaRPr lang="en-US" dirty="0"/>
          </a:p>
        </p:txBody>
      </p:sp>
      <p:pic>
        <p:nvPicPr>
          <p:cNvPr id="6" name="Picture 5" descr="D9LOGO_4.jpg"/>
          <p:cNvPicPr>
            <a:picLocks noChangeAspect="1"/>
          </p:cNvPicPr>
          <p:nvPr/>
        </p:nvPicPr>
        <p:blipFill>
          <a:blip r:embed="rId2" cstate="print"/>
          <a:stretch>
            <a:fillRect/>
          </a:stretch>
        </p:blipFill>
        <p:spPr>
          <a:xfrm>
            <a:off x="7620000" y="1"/>
            <a:ext cx="1524000" cy="1828799"/>
          </a:xfrm>
          <a:prstGeom prst="rect">
            <a:avLst/>
          </a:prstGeom>
        </p:spPr>
      </p:pic>
      <p:pic>
        <p:nvPicPr>
          <p:cNvPr id="8" name="Picture 7" descr="SABOT LOGO FINAL.jpg"/>
          <p:cNvPicPr>
            <a:picLocks noChangeAspect="1"/>
          </p:cNvPicPr>
          <p:nvPr/>
        </p:nvPicPr>
        <p:blipFill>
          <a:blip r:embed="rId3" cstate="print"/>
          <a:srcRect l="7583" r="16588"/>
          <a:stretch>
            <a:fillRect/>
          </a:stretch>
        </p:blipFill>
        <p:spPr>
          <a:xfrm>
            <a:off x="0" y="1"/>
            <a:ext cx="1747904" cy="167639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D9 MINIMUM CREW </a:t>
            </a:r>
            <a:br>
              <a:rPr lang="en-US" b="1" dirty="0" smtClean="0">
                <a:solidFill>
                  <a:schemeClr val="accent1"/>
                </a:solidFill>
              </a:rPr>
            </a:br>
            <a:r>
              <a:rPr lang="en-US" b="1" dirty="0" smtClean="0">
                <a:solidFill>
                  <a:schemeClr val="accent1"/>
                </a:solidFill>
              </a:rPr>
              <a:t>REQUIREMENTS</a:t>
            </a:r>
            <a:endParaRPr lang="en-US" b="1" dirty="0">
              <a:solidFill>
                <a:schemeClr val="accent1"/>
              </a:solidFill>
            </a:endParaRPr>
          </a:p>
        </p:txBody>
      </p:sp>
      <p:sp>
        <p:nvSpPr>
          <p:cNvPr id="2" name="Content Placeholder 1"/>
          <p:cNvSpPr>
            <a:spLocks noGrp="1"/>
          </p:cNvSpPr>
          <p:nvPr>
            <p:ph idx="1"/>
          </p:nvPr>
        </p:nvSpPr>
        <p:spPr>
          <a:xfrm>
            <a:off x="533400" y="1524000"/>
            <a:ext cx="8229600" cy="4953000"/>
          </a:xfrm>
        </p:spPr>
        <p:txBody>
          <a:bodyPr>
            <a:normAutofit fontScale="92500" lnSpcReduction="10000"/>
          </a:bodyPr>
          <a:lstStyle/>
          <a:p>
            <a:pPr>
              <a:buNone/>
            </a:pPr>
            <a:endParaRPr lang="en-US" sz="1000" b="1" u="sng" dirty="0" smtClean="0"/>
          </a:p>
          <a:p>
            <a:pPr>
              <a:buNone/>
            </a:pPr>
            <a:endParaRPr lang="en-US" sz="800" dirty="0" smtClean="0"/>
          </a:p>
          <a:p>
            <a:pPr>
              <a:buNone/>
            </a:pPr>
            <a:r>
              <a:rPr lang="en-US" sz="3800" b="1" u="sng" dirty="0" smtClean="0">
                <a:solidFill>
                  <a:srgbClr val="FF0000"/>
                </a:solidFill>
              </a:rPr>
              <a:t>Boats &lt;30’ w/cabin:</a:t>
            </a:r>
            <a:r>
              <a:rPr lang="en-US" sz="3800" b="1" dirty="0" smtClean="0">
                <a:solidFill>
                  <a:srgbClr val="FF0000"/>
                </a:solidFill>
              </a:rPr>
              <a:t>	</a:t>
            </a:r>
            <a:r>
              <a:rPr lang="en-US" sz="3800" b="1" u="sng" dirty="0" smtClean="0">
                <a:solidFill>
                  <a:srgbClr val="FF0000"/>
                </a:solidFill>
              </a:rPr>
              <a:t>1 coxswain, 2 crew</a:t>
            </a:r>
          </a:p>
          <a:p>
            <a:pPr>
              <a:buNone/>
            </a:pPr>
            <a:endParaRPr lang="en-US" sz="800" dirty="0" smtClean="0"/>
          </a:p>
          <a:p>
            <a:pPr>
              <a:buNone/>
            </a:pPr>
            <a:r>
              <a:rPr lang="en-US" dirty="0" smtClean="0"/>
              <a:t>All others see Auxiliary requirements: </a:t>
            </a:r>
          </a:p>
          <a:p>
            <a:pPr>
              <a:buNone/>
            </a:pPr>
            <a:r>
              <a:rPr lang="en-US" dirty="0" smtClean="0"/>
              <a:t>=&gt;26’  &lt;40’:  	1 coxswain, 2 crew</a:t>
            </a:r>
          </a:p>
          <a:p>
            <a:pPr>
              <a:buNone/>
            </a:pPr>
            <a:r>
              <a:rPr lang="en-US" dirty="0" smtClean="0"/>
              <a:t>=&gt;40’  &lt;65’:  	1 coxswain, 3 crew</a:t>
            </a:r>
          </a:p>
          <a:p>
            <a:pPr>
              <a:buNone/>
            </a:pPr>
            <a:r>
              <a:rPr lang="en-US" dirty="0" smtClean="0"/>
              <a:t>=&gt;65’:	     	1 coxswain, 4 crew </a:t>
            </a:r>
          </a:p>
          <a:p>
            <a:pPr>
              <a:buNone/>
            </a:pPr>
            <a:endParaRPr lang="en-US" sz="1100" dirty="0" smtClean="0"/>
          </a:p>
          <a:p>
            <a:pPr>
              <a:buNone/>
            </a:pPr>
            <a:r>
              <a:rPr lang="en-US" sz="3000" b="1" i="1" dirty="0" smtClean="0"/>
              <a:t>Sector Commanders may deviate but must notify d9.</a:t>
            </a:r>
          </a:p>
          <a:p>
            <a:pPr>
              <a:buNone/>
            </a:pPr>
            <a:r>
              <a:rPr lang="en-US" sz="3000" b="1" dirty="0" smtClean="0"/>
              <a:t>Ref</a:t>
            </a:r>
            <a:r>
              <a:rPr lang="en-US" sz="3000" dirty="0" smtClean="0"/>
              <a:t>: 	AUX OPS POLICY page 1-31 and</a:t>
            </a:r>
          </a:p>
          <a:p>
            <a:pPr>
              <a:buNone/>
            </a:pPr>
            <a:r>
              <a:rPr lang="en-US" sz="3000" dirty="0" smtClean="0"/>
              <a:t>		</a:t>
            </a:r>
            <a:r>
              <a:rPr lang="en-US" sz="3000" b="1" dirty="0" smtClean="0">
                <a:solidFill>
                  <a:srgbClr val="FF0000"/>
                </a:solidFill>
              </a:rPr>
              <a:t>d9 Instruction M16100.1(series) page 2-5</a:t>
            </a:r>
            <a:endParaRPr lang="en-US" sz="3000" b="1" dirty="0">
              <a:solidFill>
                <a:srgbClr val="FF0000"/>
              </a:solidFill>
            </a:endParaRPr>
          </a:p>
        </p:txBody>
      </p:sp>
      <p:pic>
        <p:nvPicPr>
          <p:cNvPr id="4" name="Picture 3" descr="D9LOGO_4.jpg"/>
          <p:cNvPicPr>
            <a:picLocks noChangeAspect="1"/>
          </p:cNvPicPr>
          <p:nvPr/>
        </p:nvPicPr>
        <p:blipFill>
          <a:blip r:embed="rId2" cstate="print"/>
          <a:stretch>
            <a:fillRect/>
          </a:stretch>
        </p:blipFill>
        <p:spPr>
          <a:xfrm>
            <a:off x="7467600" y="1"/>
            <a:ext cx="1676400" cy="2057400"/>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COXSWAIN </a:t>
            </a:r>
            <a:br>
              <a:rPr lang="en-US" b="1" dirty="0" smtClean="0">
                <a:solidFill>
                  <a:schemeClr val="accent1"/>
                </a:solidFill>
              </a:rPr>
            </a:br>
            <a:r>
              <a:rPr lang="en-US" b="1" dirty="0" smtClean="0">
                <a:solidFill>
                  <a:schemeClr val="accent1"/>
                </a:solidFill>
              </a:rPr>
              <a:t>RESPONSIBILITIES</a:t>
            </a:r>
            <a:endParaRPr lang="en-US" b="1" dirty="0">
              <a:solidFill>
                <a:schemeClr val="accent1"/>
              </a:solidFill>
            </a:endParaRPr>
          </a:p>
        </p:txBody>
      </p:sp>
      <p:sp>
        <p:nvSpPr>
          <p:cNvPr id="2" name="Content Placeholder 1"/>
          <p:cNvSpPr>
            <a:spLocks noGrp="1"/>
          </p:cNvSpPr>
          <p:nvPr>
            <p:ph idx="1"/>
          </p:nvPr>
        </p:nvSpPr>
        <p:spPr>
          <a:xfrm>
            <a:off x="457200" y="1676400"/>
            <a:ext cx="8229600" cy="4648200"/>
          </a:xfrm>
        </p:spPr>
        <p:txBody>
          <a:bodyPr>
            <a:normAutofit/>
          </a:bodyPr>
          <a:lstStyle/>
          <a:p>
            <a:pPr marL="514350" indent="-514350"/>
            <a:r>
              <a:rPr lang="en-US" sz="3000" b="1" dirty="0" smtClean="0">
                <a:solidFill>
                  <a:srgbClr val="FF0000"/>
                </a:solidFill>
              </a:rPr>
              <a:t>Know</a:t>
            </a:r>
            <a:r>
              <a:rPr lang="en-US" sz="3000" dirty="0" smtClean="0"/>
              <a:t> the patrol area </a:t>
            </a:r>
          </a:p>
          <a:p>
            <a:pPr marL="514350" indent="-514350"/>
            <a:r>
              <a:rPr lang="en-US" sz="3000" b="1" dirty="0" smtClean="0">
                <a:solidFill>
                  <a:srgbClr val="FF0000"/>
                </a:solidFill>
              </a:rPr>
              <a:t>Verify</a:t>
            </a:r>
            <a:r>
              <a:rPr lang="en-US" sz="3000" dirty="0" smtClean="0"/>
              <a:t> that fuel tanks are full at the start of a	patrol and all equipment is functioning</a:t>
            </a:r>
            <a:r>
              <a:rPr lang="en-US" dirty="0" smtClean="0"/>
              <a:t>.</a:t>
            </a:r>
          </a:p>
          <a:p>
            <a:pPr marL="514350" indent="-514350"/>
            <a:r>
              <a:rPr lang="en-US" sz="3000" b="1" dirty="0" smtClean="0">
                <a:solidFill>
                  <a:srgbClr val="FF0000"/>
                </a:solidFill>
              </a:rPr>
              <a:t>Ensure</a:t>
            </a:r>
            <a:r>
              <a:rPr lang="en-US" sz="3000" dirty="0" smtClean="0"/>
              <a:t> that the crew is certified, capable of performing the mission, being in the proper uniform and having the required PPE gear.</a:t>
            </a:r>
            <a:endParaRPr lang="en-US" sz="2600" dirty="0" smtClean="0"/>
          </a:p>
          <a:p>
            <a:r>
              <a:rPr lang="en-US" sz="3000" b="1" dirty="0" smtClean="0">
                <a:solidFill>
                  <a:srgbClr val="FF0000"/>
                </a:solidFill>
              </a:rPr>
              <a:t>  Verify</a:t>
            </a:r>
            <a:r>
              <a:rPr lang="en-US" sz="3000" dirty="0" smtClean="0"/>
              <a:t> that at least one other crew member is    qualified to operate the boat in case the coxswain needs to seek relief.</a:t>
            </a:r>
            <a:endParaRPr lang="en-US" sz="3000" dirty="0"/>
          </a:p>
        </p:txBody>
      </p:sp>
      <p:pic>
        <p:nvPicPr>
          <p:cNvPr id="4" name="Picture 3" descr="D9LOGO_4.jpg"/>
          <p:cNvPicPr>
            <a:picLocks noChangeAspect="1"/>
          </p:cNvPicPr>
          <p:nvPr/>
        </p:nvPicPr>
        <p:blipFill>
          <a:blip r:embed="rId2" cstate="print"/>
          <a:stretch>
            <a:fillRect/>
          </a:stretch>
        </p:blipFill>
        <p:spPr>
          <a:xfrm>
            <a:off x="7620000" y="1"/>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solidFill>
                  <a:schemeClr val="accent1"/>
                </a:solidFill>
              </a:rPr>
              <a:t>COXSWAIN </a:t>
            </a:r>
            <a:br>
              <a:rPr lang="en-US" dirty="0" smtClean="0">
                <a:solidFill>
                  <a:schemeClr val="accent1"/>
                </a:solidFill>
              </a:rPr>
            </a:br>
            <a:r>
              <a:rPr lang="en-US" dirty="0" smtClean="0">
                <a:solidFill>
                  <a:schemeClr val="accent1"/>
                </a:solidFill>
              </a:rPr>
              <a:t>RESPONSIBILITIES</a:t>
            </a:r>
            <a:endParaRPr lang="en-US" dirty="0">
              <a:solidFill>
                <a:schemeClr val="accent1"/>
              </a:solidFill>
            </a:endParaRPr>
          </a:p>
        </p:txBody>
      </p:sp>
      <p:sp>
        <p:nvSpPr>
          <p:cNvPr id="2" name="Content Placeholder 1"/>
          <p:cNvSpPr>
            <a:spLocks noGrp="1"/>
          </p:cNvSpPr>
          <p:nvPr>
            <p:ph idx="1"/>
          </p:nvPr>
        </p:nvSpPr>
        <p:spPr>
          <a:xfrm>
            <a:off x="533400" y="2133600"/>
            <a:ext cx="8229600" cy="4419600"/>
          </a:xfrm>
        </p:spPr>
        <p:txBody>
          <a:bodyPr/>
          <a:lstStyle/>
          <a:p>
            <a:r>
              <a:rPr lang="en-US" dirty="0" smtClean="0"/>
              <a:t> </a:t>
            </a:r>
            <a:r>
              <a:rPr lang="en-US" sz="2800" b="1" dirty="0" smtClean="0">
                <a:solidFill>
                  <a:srgbClr val="FF0000"/>
                </a:solidFill>
              </a:rPr>
              <a:t>Provide a thorough briefing </a:t>
            </a:r>
            <a:r>
              <a:rPr lang="en-US" sz="2800" dirty="0" smtClean="0"/>
              <a:t>on the boat, its equipment and operation. Stress safety, any known hazards, risk management and situational awareness.</a:t>
            </a:r>
          </a:p>
          <a:p>
            <a:pPr>
              <a:buNone/>
            </a:pPr>
            <a:endParaRPr lang="en-US" sz="800" dirty="0" smtClean="0"/>
          </a:p>
          <a:p>
            <a:r>
              <a:rPr lang="en-US" sz="2800" b="1" dirty="0" smtClean="0">
                <a:solidFill>
                  <a:srgbClr val="FF0000"/>
                </a:solidFill>
              </a:rPr>
              <a:t>Notify the Operational Commander</a:t>
            </a:r>
            <a:r>
              <a:rPr lang="en-US" sz="2800" b="1" i="1" dirty="0" smtClean="0"/>
              <a:t> </a:t>
            </a:r>
            <a:r>
              <a:rPr lang="en-US" sz="2800" dirty="0" smtClean="0"/>
              <a:t>when ready to get underway and pass along status as to Risk Assessment, number of POBs, your intent as to AOR, etc.</a:t>
            </a:r>
          </a:p>
          <a:p>
            <a:pPr lvl="2">
              <a:buNone/>
            </a:pPr>
            <a:endParaRPr lang="en-US" dirty="0"/>
          </a:p>
        </p:txBody>
      </p:sp>
      <p:pic>
        <p:nvPicPr>
          <p:cNvPr id="5" name="Picture 4" descr="D9LOGO_4.jpg"/>
          <p:cNvPicPr>
            <a:picLocks noChangeAspect="1"/>
          </p:cNvPicPr>
          <p:nvPr/>
        </p:nvPicPr>
        <p:blipFill>
          <a:blip r:embed="rId2" cstate="print"/>
          <a:stretch>
            <a:fillRect/>
          </a:stretch>
        </p:blipFill>
        <p:spPr>
          <a:xfrm>
            <a:off x="7772400" y="0"/>
            <a:ext cx="1371600" cy="1600200"/>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COXSWAIN </a:t>
            </a:r>
            <a:br>
              <a:rPr lang="en-US" b="1" dirty="0" smtClean="0">
                <a:solidFill>
                  <a:schemeClr val="accent1"/>
                </a:solidFill>
              </a:rPr>
            </a:br>
            <a:r>
              <a:rPr lang="en-US" b="1" dirty="0" smtClean="0">
                <a:solidFill>
                  <a:schemeClr val="accent1"/>
                </a:solidFill>
              </a:rPr>
              <a:t>RESPONSIBILITIES</a:t>
            </a:r>
            <a:endParaRPr lang="en-US" b="1" dirty="0">
              <a:solidFill>
                <a:schemeClr val="accent1"/>
              </a:solidFill>
            </a:endParaRPr>
          </a:p>
        </p:txBody>
      </p:sp>
      <p:sp>
        <p:nvSpPr>
          <p:cNvPr id="2" name="Content Placeholder 1"/>
          <p:cNvSpPr>
            <a:spLocks noGrp="1"/>
          </p:cNvSpPr>
          <p:nvPr>
            <p:ph idx="1"/>
          </p:nvPr>
        </p:nvSpPr>
        <p:spPr>
          <a:xfrm>
            <a:off x="381000" y="2133600"/>
            <a:ext cx="8229600" cy="4068763"/>
          </a:xfrm>
        </p:spPr>
        <p:txBody>
          <a:bodyPr>
            <a:noAutofit/>
          </a:bodyPr>
          <a:lstStyle/>
          <a:p>
            <a:r>
              <a:rPr lang="en-US" sz="2800" dirty="0" smtClean="0"/>
              <a:t> </a:t>
            </a:r>
            <a:r>
              <a:rPr lang="en-US" sz="2800" b="1" i="1" dirty="0" smtClean="0">
                <a:solidFill>
                  <a:srgbClr val="FF0000"/>
                </a:solidFill>
              </a:rPr>
              <a:t>Maintain a 2-way communication </a:t>
            </a:r>
            <a:r>
              <a:rPr lang="en-US" sz="2800" dirty="0" smtClean="0"/>
              <a:t>with the Operational Commander. If unable to contact use an alternate shore unit, (Auxiliary, or federal, state or local unit) for the radio guard and to reach the Operational Commander. If this link is lost for a reasonable period of time, the mission </a:t>
            </a:r>
            <a:r>
              <a:rPr lang="en-US" sz="2800" b="1" u="sng" dirty="0" smtClean="0">
                <a:solidFill>
                  <a:srgbClr val="FF0000"/>
                </a:solidFill>
              </a:rPr>
              <a:t>must be aborted</a:t>
            </a:r>
            <a:r>
              <a:rPr lang="en-US" sz="2800" b="1" u="sng" dirty="0" smtClean="0"/>
              <a:t>.</a:t>
            </a:r>
            <a:endParaRPr lang="en-US" sz="2800" u="sng" dirty="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COXSWAIN </a:t>
            </a:r>
            <a:br>
              <a:rPr lang="en-US" b="1" dirty="0" smtClean="0">
                <a:solidFill>
                  <a:schemeClr val="accent1"/>
                </a:solidFill>
              </a:rPr>
            </a:br>
            <a:r>
              <a:rPr lang="en-US" b="1" dirty="0" smtClean="0">
                <a:solidFill>
                  <a:schemeClr val="accent1"/>
                </a:solidFill>
              </a:rPr>
              <a:t>RESPONSIBILITIES</a:t>
            </a:r>
            <a:endParaRPr lang="en-US" b="1" dirty="0">
              <a:solidFill>
                <a:schemeClr val="accent1"/>
              </a:solidFill>
            </a:endParaRPr>
          </a:p>
        </p:txBody>
      </p:sp>
      <p:sp>
        <p:nvSpPr>
          <p:cNvPr id="2" name="Content Placeholder 1"/>
          <p:cNvSpPr>
            <a:spLocks noGrp="1"/>
          </p:cNvSpPr>
          <p:nvPr>
            <p:ph idx="1"/>
          </p:nvPr>
        </p:nvSpPr>
        <p:spPr>
          <a:xfrm>
            <a:off x="381000" y="2133600"/>
            <a:ext cx="8229600" cy="4144963"/>
          </a:xfrm>
        </p:spPr>
        <p:txBody>
          <a:bodyPr>
            <a:noAutofit/>
          </a:bodyPr>
          <a:lstStyle/>
          <a:p>
            <a:pPr marL="624078" indent="-514350"/>
            <a:r>
              <a:rPr lang="en-US" sz="2800" b="1" i="1" dirty="0" smtClean="0">
                <a:solidFill>
                  <a:srgbClr val="FF0000"/>
                </a:solidFill>
              </a:rPr>
              <a:t>Operations/Position Reports</a:t>
            </a:r>
            <a:r>
              <a:rPr lang="en-US" sz="2800" dirty="0" smtClean="0">
                <a:solidFill>
                  <a:srgbClr val="FF0000"/>
                </a:solidFill>
              </a:rPr>
              <a:t> </a:t>
            </a:r>
            <a:r>
              <a:rPr lang="en-US" sz="2800" dirty="0" smtClean="0"/>
              <a:t>shall be transmitted every 30 minutes under normal operating conditions (fair weather/routine patrol) and every </a:t>
            </a:r>
            <a:r>
              <a:rPr lang="en-US" sz="2800" b="1" dirty="0" smtClean="0">
                <a:solidFill>
                  <a:srgbClr val="FF0000"/>
                </a:solidFill>
              </a:rPr>
              <a:t>15 minutes</a:t>
            </a:r>
            <a:r>
              <a:rPr lang="en-US" sz="2800" dirty="0" smtClean="0">
                <a:solidFill>
                  <a:srgbClr val="FF0000"/>
                </a:solidFill>
              </a:rPr>
              <a:t> </a:t>
            </a:r>
            <a:r>
              <a:rPr lang="en-US" sz="2800" dirty="0" smtClean="0"/>
              <a:t>under the following conditions:</a:t>
            </a:r>
          </a:p>
          <a:p>
            <a:pPr marL="624078" indent="-514350">
              <a:buNone/>
            </a:pPr>
            <a:r>
              <a:rPr lang="en-US" sz="800" dirty="0" smtClean="0"/>
              <a:t>	</a:t>
            </a:r>
            <a:r>
              <a:rPr lang="en-US" sz="2800" dirty="0" smtClean="0"/>
              <a:t>*	</a:t>
            </a:r>
            <a:r>
              <a:rPr lang="en-US" sz="2800" b="1" i="1" dirty="0" smtClean="0"/>
              <a:t>Foul Weather</a:t>
            </a:r>
          </a:p>
          <a:p>
            <a:pPr marL="624078" indent="-514350">
              <a:buNone/>
            </a:pPr>
            <a:r>
              <a:rPr lang="en-US" sz="2800" dirty="0" smtClean="0"/>
              <a:t>	*	</a:t>
            </a:r>
            <a:r>
              <a:rPr lang="en-US" sz="2800" b="1" i="1" dirty="0" smtClean="0"/>
              <a:t>Reduced visibility or darkness</a:t>
            </a:r>
          </a:p>
          <a:p>
            <a:pPr marL="624078" indent="-514350">
              <a:buNone/>
            </a:pPr>
            <a:r>
              <a:rPr lang="en-US" sz="2800" dirty="0" smtClean="0"/>
              <a:t>	*	</a:t>
            </a:r>
            <a:r>
              <a:rPr lang="en-US" sz="2800" b="1" i="1" dirty="0" smtClean="0"/>
              <a:t>If water temperature is below 50</a:t>
            </a:r>
          </a:p>
          <a:p>
            <a:pPr marL="624078" indent="-514350">
              <a:buNone/>
            </a:pPr>
            <a:r>
              <a:rPr lang="en-US" sz="2800" b="1" i="1" dirty="0" smtClean="0"/>
              <a:t>	*	Other circumstances as directed  </a:t>
            </a:r>
            <a:endParaRPr lang="en-US" sz="2800" b="1" i="1"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COXSWAIN </a:t>
            </a:r>
            <a:br>
              <a:rPr lang="en-US" b="1" dirty="0" smtClean="0">
                <a:solidFill>
                  <a:schemeClr val="accent1"/>
                </a:solidFill>
              </a:rPr>
            </a:br>
            <a:r>
              <a:rPr lang="en-US" b="1" dirty="0" smtClean="0">
                <a:solidFill>
                  <a:schemeClr val="accent1"/>
                </a:solidFill>
              </a:rPr>
              <a:t>RESPONSIBILITIES</a:t>
            </a:r>
            <a:endParaRPr lang="en-US" b="1" dirty="0">
              <a:solidFill>
                <a:schemeClr val="accent1"/>
              </a:solidFill>
            </a:endParaRPr>
          </a:p>
        </p:txBody>
      </p:sp>
      <p:sp>
        <p:nvSpPr>
          <p:cNvPr id="2" name="Content Placeholder 1"/>
          <p:cNvSpPr>
            <a:spLocks noGrp="1"/>
          </p:cNvSpPr>
          <p:nvPr>
            <p:ph idx="1"/>
          </p:nvPr>
        </p:nvSpPr>
        <p:spPr>
          <a:xfrm>
            <a:off x="457200" y="2133600"/>
            <a:ext cx="8229600" cy="3992563"/>
          </a:xfrm>
        </p:spPr>
        <p:txBody>
          <a:bodyPr/>
          <a:lstStyle/>
          <a:p>
            <a:pPr marL="681228" indent="-571500"/>
            <a:r>
              <a:rPr lang="en-US" sz="2800" dirty="0" smtClean="0"/>
              <a:t>Whenever an Auxiliary Facility</a:t>
            </a:r>
            <a:r>
              <a:rPr lang="en-US" sz="2800" b="1" i="1" dirty="0" smtClean="0"/>
              <a:t>”</a:t>
            </a:r>
            <a:r>
              <a:rPr lang="en-US" sz="2800" b="1" i="1" dirty="0" smtClean="0">
                <a:solidFill>
                  <a:srgbClr val="FF0000"/>
                </a:solidFill>
              </a:rPr>
              <a:t> deviates from the “Intended sorties operating area”</a:t>
            </a:r>
            <a:r>
              <a:rPr lang="en-US" sz="2800" b="1" i="1" dirty="0" smtClean="0"/>
              <a:t> </a:t>
            </a:r>
            <a:r>
              <a:rPr lang="en-US" sz="2800" dirty="0" smtClean="0"/>
              <a:t>for any reason they must notify the operational commander (watchstander at the station) of the change</a:t>
            </a:r>
            <a:r>
              <a:rPr lang="en-US" dirty="0" smtClean="0"/>
              <a:t>.</a:t>
            </a:r>
            <a:endParaRPr lang="en-US" dirty="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COXSWAIN </a:t>
            </a:r>
            <a:br>
              <a:rPr lang="en-US" b="1" dirty="0" smtClean="0">
                <a:solidFill>
                  <a:schemeClr val="accent1"/>
                </a:solidFill>
              </a:rPr>
            </a:br>
            <a:r>
              <a:rPr lang="en-US" b="1" dirty="0" smtClean="0">
                <a:solidFill>
                  <a:schemeClr val="accent1"/>
                </a:solidFill>
              </a:rPr>
              <a:t>RESPONSIBILITIES</a:t>
            </a:r>
            <a:endParaRPr lang="en-US" b="1" dirty="0">
              <a:solidFill>
                <a:schemeClr val="accent1"/>
              </a:solidFill>
            </a:endParaRPr>
          </a:p>
        </p:txBody>
      </p:sp>
      <p:sp>
        <p:nvSpPr>
          <p:cNvPr id="2" name="Content Placeholder 1"/>
          <p:cNvSpPr>
            <a:spLocks noGrp="1"/>
          </p:cNvSpPr>
          <p:nvPr>
            <p:ph idx="1"/>
          </p:nvPr>
        </p:nvSpPr>
        <p:spPr>
          <a:xfrm>
            <a:off x="457200" y="1981200"/>
            <a:ext cx="8229600" cy="4068763"/>
          </a:xfrm>
        </p:spPr>
        <p:txBody>
          <a:bodyPr>
            <a:normAutofit/>
          </a:bodyPr>
          <a:lstStyle/>
          <a:p>
            <a:pPr marL="514350" indent="-514350"/>
            <a:r>
              <a:rPr lang="en-US" sz="2800" b="1" i="1" dirty="0" smtClean="0">
                <a:solidFill>
                  <a:srgbClr val="FF0000"/>
                </a:solidFill>
              </a:rPr>
              <a:t>Keep the Operational Commander informed </a:t>
            </a:r>
            <a:r>
              <a:rPr lang="en-US" sz="2800" dirty="0" smtClean="0"/>
              <a:t>of all your activity including the rendering of assistance for a </a:t>
            </a:r>
            <a:r>
              <a:rPr lang="en-US" sz="2800" b="1" u="sng" dirty="0" smtClean="0"/>
              <a:t>“Come-Upon”.</a:t>
            </a:r>
          </a:p>
          <a:p>
            <a:pPr>
              <a:buNone/>
            </a:pPr>
            <a:endParaRPr lang="en-US" sz="800" dirty="0" smtClean="0"/>
          </a:p>
          <a:p>
            <a:pPr marL="514350" indent="-514350"/>
            <a:r>
              <a:rPr lang="en-US" sz="2800" b="1" i="1" dirty="0" smtClean="0">
                <a:solidFill>
                  <a:srgbClr val="FF0000"/>
                </a:solidFill>
              </a:rPr>
              <a:t>Report and keep a log of all activity </a:t>
            </a:r>
            <a:r>
              <a:rPr lang="en-US" sz="2800" dirty="0" smtClean="0"/>
              <a:t>including ATON discrepancies, boating traffic, special events, changes to weather conditions, disabled vessels requesting assistance, any environmental issues, etc. </a:t>
            </a:r>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COXSWAIN </a:t>
            </a:r>
            <a:br>
              <a:rPr lang="en-US" b="1" dirty="0" smtClean="0">
                <a:solidFill>
                  <a:schemeClr val="accent1"/>
                </a:solidFill>
              </a:rPr>
            </a:br>
            <a:r>
              <a:rPr lang="en-US" b="1" dirty="0" smtClean="0">
                <a:solidFill>
                  <a:schemeClr val="accent1"/>
                </a:solidFill>
              </a:rPr>
              <a:t>RESPONSIBILITIES</a:t>
            </a:r>
            <a:endParaRPr lang="en-US" b="1" dirty="0">
              <a:solidFill>
                <a:schemeClr val="accent1"/>
              </a:solidFill>
            </a:endParaRPr>
          </a:p>
        </p:txBody>
      </p:sp>
      <p:sp>
        <p:nvSpPr>
          <p:cNvPr id="2" name="Content Placeholder 1"/>
          <p:cNvSpPr>
            <a:spLocks noGrp="1"/>
          </p:cNvSpPr>
          <p:nvPr>
            <p:ph idx="1"/>
          </p:nvPr>
        </p:nvSpPr>
        <p:spPr>
          <a:xfrm>
            <a:off x="457200" y="2286000"/>
            <a:ext cx="8229600" cy="3840163"/>
          </a:xfrm>
        </p:spPr>
        <p:txBody>
          <a:bodyPr>
            <a:normAutofit/>
          </a:bodyPr>
          <a:lstStyle/>
          <a:p>
            <a:pPr marL="624078" indent="-514350"/>
            <a:r>
              <a:rPr lang="en-US" sz="2800" b="1" i="1" dirty="0" smtClean="0">
                <a:solidFill>
                  <a:srgbClr val="FF0000"/>
                </a:solidFill>
              </a:rPr>
              <a:t>Monitor sea and weather conditions </a:t>
            </a:r>
            <a:r>
              <a:rPr lang="en-US" sz="2800" dirty="0" smtClean="0"/>
              <a:t>and if they exceed the facilities or crew’s limitations the mission should be aborted or the assigned AOR changed to a safer area. </a:t>
            </a:r>
          </a:p>
          <a:p>
            <a:pPr marL="624078" indent="-514350">
              <a:buAutoNum type="alphaUcPeriod" startAt="10"/>
            </a:pPr>
            <a:endParaRPr lang="en-US" sz="2800" dirty="0" smtClean="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COXSWAIN </a:t>
            </a:r>
            <a:br>
              <a:rPr lang="en-US" b="1" dirty="0" smtClean="0">
                <a:solidFill>
                  <a:schemeClr val="accent1"/>
                </a:solidFill>
              </a:rPr>
            </a:br>
            <a:r>
              <a:rPr lang="en-US" b="1" dirty="0" smtClean="0">
                <a:solidFill>
                  <a:schemeClr val="accent1"/>
                </a:solidFill>
              </a:rPr>
              <a:t>RESPONSIBILITIES</a:t>
            </a:r>
            <a:endParaRPr lang="en-US" b="1" dirty="0">
              <a:solidFill>
                <a:schemeClr val="accent1"/>
              </a:solidFill>
            </a:endParaRPr>
          </a:p>
        </p:txBody>
      </p:sp>
      <p:sp>
        <p:nvSpPr>
          <p:cNvPr id="2" name="Content Placeholder 1"/>
          <p:cNvSpPr>
            <a:spLocks noGrp="1"/>
          </p:cNvSpPr>
          <p:nvPr>
            <p:ph idx="1"/>
          </p:nvPr>
        </p:nvSpPr>
        <p:spPr>
          <a:xfrm>
            <a:off x="457200" y="2057400"/>
            <a:ext cx="8229600" cy="4068763"/>
          </a:xfrm>
        </p:spPr>
        <p:txBody>
          <a:bodyPr>
            <a:normAutofit/>
          </a:bodyPr>
          <a:lstStyle/>
          <a:p>
            <a:pPr marL="624078" indent="-514350"/>
            <a:r>
              <a:rPr lang="en-US" dirty="0" smtClean="0"/>
              <a:t> In the event of a sudden storm, pleasure boaters may need assistance. While the coxswain should </a:t>
            </a:r>
            <a:r>
              <a:rPr lang="en-US" b="1" u="sng" dirty="0" smtClean="0">
                <a:solidFill>
                  <a:srgbClr val="FF0000"/>
                </a:solidFill>
              </a:rPr>
              <a:t>never</a:t>
            </a:r>
            <a:r>
              <a:rPr lang="en-US" dirty="0" smtClean="0">
                <a:solidFill>
                  <a:srgbClr val="FF0000"/>
                </a:solidFill>
              </a:rPr>
              <a:t> jeopardize the safety of the crew</a:t>
            </a:r>
            <a:r>
              <a:rPr lang="en-US" dirty="0" smtClean="0"/>
              <a:t>, it is important to render assistance if it is safe to do so. Established Operational limitations should </a:t>
            </a:r>
            <a:r>
              <a:rPr lang="en-US" sz="3200" b="1" u="sng" dirty="0" smtClean="0">
                <a:solidFill>
                  <a:srgbClr val="FF0000"/>
                </a:solidFill>
              </a:rPr>
              <a:t>never</a:t>
            </a:r>
            <a:r>
              <a:rPr lang="en-US" b="1" dirty="0" smtClean="0"/>
              <a:t> </a:t>
            </a:r>
            <a:r>
              <a:rPr lang="en-US" dirty="0" smtClean="0"/>
              <a:t>be exceeded.</a:t>
            </a:r>
          </a:p>
          <a:p>
            <a:pPr marL="624078" indent="-514350">
              <a:buNone/>
            </a:pPr>
            <a:endParaRPr lang="en-US" dirty="0" smtClean="0"/>
          </a:p>
          <a:p>
            <a:pPr>
              <a:buNone/>
            </a:pPr>
            <a:endParaRPr lang="en-US"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
        <p:nvSpPr>
          <p:cNvPr id="7" name="TextBox 6"/>
          <p:cNvSpPr txBox="1"/>
          <p:nvPr/>
        </p:nvSpPr>
        <p:spPr>
          <a:xfrm>
            <a:off x="0" y="5638800"/>
            <a:ext cx="7467600" cy="1015663"/>
          </a:xfrm>
          <a:prstGeom prst="rect">
            <a:avLst/>
          </a:prstGeom>
          <a:noFill/>
        </p:spPr>
        <p:txBody>
          <a:bodyPr wrap="square" rtlCol="0">
            <a:spAutoFit/>
          </a:bodyPr>
          <a:lstStyle/>
          <a:p>
            <a:pPr marL="624078" indent="-514350">
              <a:buNone/>
            </a:pPr>
            <a:r>
              <a:rPr lang="en-US" sz="2000" dirty="0" smtClean="0"/>
              <a:t>See Auxiliary Operations Policy Manual, COMDTINST</a:t>
            </a:r>
          </a:p>
          <a:p>
            <a:pPr marL="624078" indent="-514350">
              <a:buNone/>
            </a:pPr>
            <a:r>
              <a:rPr lang="en-US" sz="2000" dirty="0" smtClean="0"/>
              <a:t>M16798.3(series), 1.I.6 and Ninth District Instruction,</a:t>
            </a:r>
          </a:p>
          <a:p>
            <a:pPr marL="624078" indent="-514350">
              <a:buNone/>
            </a:pPr>
            <a:r>
              <a:rPr lang="en-US" sz="2000" dirty="0" smtClean="0"/>
              <a:t>M16100.1(series) Appendix 5, Annex “J”.</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rPr>
              <a:t>REFERENCES</a:t>
            </a:r>
            <a:endParaRPr lang="en-US" b="1" dirty="0">
              <a:effectLst/>
            </a:endParaRPr>
          </a:p>
        </p:txBody>
      </p:sp>
      <p:sp>
        <p:nvSpPr>
          <p:cNvPr id="3" name="Content Placeholder 2"/>
          <p:cNvSpPr>
            <a:spLocks noGrp="1"/>
          </p:cNvSpPr>
          <p:nvPr>
            <p:ph idx="1"/>
          </p:nvPr>
        </p:nvSpPr>
        <p:spPr>
          <a:xfrm>
            <a:off x="457200" y="2133600"/>
            <a:ext cx="8229600" cy="3992563"/>
          </a:xfrm>
        </p:spPr>
        <p:txBody>
          <a:bodyPr>
            <a:normAutofit fontScale="77500" lnSpcReduction="20000"/>
          </a:bodyPr>
          <a:lstStyle/>
          <a:p>
            <a:r>
              <a:rPr lang="en-US" dirty="0" smtClean="0"/>
              <a:t>COAST GUARD ADDENDUM TO THE NATIONAL SAR AND RESCUE SUPPLEMENT (NSS) OF THE (IAMSAR), COMDTINST M16130.2(series)</a:t>
            </a:r>
          </a:p>
          <a:p>
            <a:endParaRPr lang="en-US" dirty="0" smtClean="0"/>
          </a:p>
          <a:p>
            <a:r>
              <a:rPr lang="en-US" dirty="0" smtClean="0"/>
              <a:t>AUXILIARY OPERATIONS POLICY MANUAL COMDTINST M16798.3(series)</a:t>
            </a:r>
          </a:p>
          <a:p>
            <a:endParaRPr lang="en-US" dirty="0" smtClean="0"/>
          </a:p>
          <a:p>
            <a:r>
              <a:rPr lang="en-US" dirty="0" smtClean="0"/>
              <a:t>RESCUE AND SURVIVAL SYSTEMS MANUAL, </a:t>
            </a:r>
            <a:r>
              <a:rPr lang="en-US" smtClean="0"/>
              <a:t>CMDINST M10470.10(series)</a:t>
            </a:r>
            <a:endParaRPr lang="en-US" dirty="0" smtClean="0"/>
          </a:p>
          <a:p>
            <a:endParaRPr lang="en-US" dirty="0" smtClean="0"/>
          </a:p>
          <a:p>
            <a:r>
              <a:rPr lang="en-US" dirty="0" smtClean="0"/>
              <a:t>NINTH DISTRICT INSTRUCTION: M16100.1(series)</a:t>
            </a:r>
            <a:endParaRPr lang="en-US" dirty="0"/>
          </a:p>
        </p:txBody>
      </p:sp>
      <p:pic>
        <p:nvPicPr>
          <p:cNvPr id="6" name="Picture 5" descr="D9LOGO_4.jpg"/>
          <p:cNvPicPr>
            <a:picLocks noChangeAspect="1"/>
          </p:cNvPicPr>
          <p:nvPr/>
        </p:nvPicPr>
        <p:blipFill>
          <a:blip r:embed="rId2" cstate="print"/>
          <a:stretch>
            <a:fillRect/>
          </a:stretch>
        </p:blipFill>
        <p:spPr>
          <a:xfrm>
            <a:off x="7391400" y="0"/>
            <a:ext cx="1752600" cy="2026444"/>
          </a:xfrm>
          <a:prstGeom prst="rect">
            <a:avLst/>
          </a:prstGeom>
        </p:spPr>
      </p:pic>
      <p:pic>
        <p:nvPicPr>
          <p:cNvPr id="7" name="Picture 6" descr="SABOT LOGO FINAL.jpg"/>
          <p:cNvPicPr>
            <a:picLocks noChangeAspect="1"/>
          </p:cNvPicPr>
          <p:nvPr/>
        </p:nvPicPr>
        <p:blipFill>
          <a:blip r:embed="rId3" cstate="print"/>
          <a:srcRect l="7583" r="16588"/>
          <a:stretch>
            <a:fillRect/>
          </a:stretch>
        </p:blipFill>
        <p:spPr>
          <a:xfrm>
            <a:off x="0" y="1"/>
            <a:ext cx="1747904" cy="167639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COXSWAIN </a:t>
            </a:r>
            <a:br>
              <a:rPr lang="en-US" b="1" dirty="0" smtClean="0">
                <a:solidFill>
                  <a:schemeClr val="accent1"/>
                </a:solidFill>
              </a:rPr>
            </a:br>
            <a:r>
              <a:rPr lang="en-US" b="1" dirty="0" smtClean="0">
                <a:solidFill>
                  <a:schemeClr val="accent1"/>
                </a:solidFill>
              </a:rPr>
              <a:t>RESPONSIBILITIES</a:t>
            </a:r>
            <a:endParaRPr lang="en-US" b="1" dirty="0">
              <a:solidFill>
                <a:schemeClr val="accent1"/>
              </a:solidFill>
            </a:endParaRPr>
          </a:p>
        </p:txBody>
      </p:sp>
      <p:sp>
        <p:nvSpPr>
          <p:cNvPr id="2" name="Content Placeholder 1"/>
          <p:cNvSpPr>
            <a:spLocks noGrp="1"/>
          </p:cNvSpPr>
          <p:nvPr>
            <p:ph idx="1"/>
          </p:nvPr>
        </p:nvSpPr>
        <p:spPr>
          <a:xfrm>
            <a:off x="457200" y="1981200"/>
            <a:ext cx="8229600" cy="4144963"/>
          </a:xfrm>
        </p:spPr>
        <p:txBody>
          <a:bodyPr>
            <a:noAutofit/>
          </a:bodyPr>
          <a:lstStyle/>
          <a:p>
            <a:r>
              <a:rPr lang="en-US" sz="2800" dirty="0" smtClean="0"/>
              <a:t> When starting a patrol, there should be a </a:t>
            </a:r>
            <a:r>
              <a:rPr lang="en-US" sz="2800" b="1" dirty="0" smtClean="0">
                <a:solidFill>
                  <a:srgbClr val="FF0000"/>
                </a:solidFill>
              </a:rPr>
              <a:t>complete </a:t>
            </a:r>
          </a:p>
          <a:p>
            <a:pPr>
              <a:buNone/>
            </a:pPr>
            <a:r>
              <a:rPr lang="en-US" sz="2800" b="1" dirty="0" smtClean="0">
                <a:solidFill>
                  <a:srgbClr val="FF0000"/>
                </a:solidFill>
              </a:rPr>
              <a:t>	sweep</a:t>
            </a:r>
            <a:r>
              <a:rPr lang="en-US" sz="2800" b="1" i="1" dirty="0" smtClean="0"/>
              <a:t> </a:t>
            </a:r>
            <a:r>
              <a:rPr lang="en-US" sz="2800" dirty="0" smtClean="0"/>
              <a:t>of the assigned AOR.</a:t>
            </a:r>
          </a:p>
          <a:p>
            <a:pPr>
              <a:buNone/>
            </a:pPr>
            <a:endParaRPr lang="en-US" sz="800" dirty="0" smtClean="0"/>
          </a:p>
          <a:p>
            <a:r>
              <a:rPr lang="en-US" sz="2800" dirty="0" smtClean="0"/>
              <a:t>When a patrol in an adjacent area is tied up, consider </a:t>
            </a:r>
            <a:r>
              <a:rPr lang="en-US" sz="2800" b="1" i="1" dirty="0" smtClean="0">
                <a:solidFill>
                  <a:srgbClr val="FF0000"/>
                </a:solidFill>
              </a:rPr>
              <a:t>moving closer </a:t>
            </a:r>
            <a:r>
              <a:rPr lang="en-US" sz="2800" dirty="0" smtClean="0"/>
              <a:t>to the other AOR.</a:t>
            </a:r>
          </a:p>
          <a:p>
            <a:pPr>
              <a:buNone/>
            </a:pPr>
            <a:endParaRPr lang="en-US" sz="800" dirty="0" smtClean="0"/>
          </a:p>
          <a:p>
            <a:r>
              <a:rPr lang="en-US" sz="2800" dirty="0" smtClean="0"/>
              <a:t>At the end of a patrol, </a:t>
            </a:r>
            <a:r>
              <a:rPr lang="en-US" sz="2800" b="1" i="1" dirty="0" smtClean="0">
                <a:solidFill>
                  <a:srgbClr val="FF0000"/>
                </a:solidFill>
              </a:rPr>
              <a:t>get permission from the appropriate Coast Guard authority to secure</a:t>
            </a:r>
            <a:r>
              <a:rPr lang="en-US" sz="2800" b="1" i="1" dirty="0" smtClean="0"/>
              <a:t>. </a:t>
            </a:r>
            <a:r>
              <a:rPr lang="en-US" sz="2800" dirty="0" smtClean="0"/>
              <a:t>If possible make a final sweep of the assigned AOR before securing.</a:t>
            </a:r>
            <a:endParaRPr lang="en-US" sz="2800" dirty="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ASSISTANCE </a:t>
            </a:r>
            <a:br>
              <a:rPr lang="en-US" b="1" dirty="0" smtClean="0">
                <a:solidFill>
                  <a:schemeClr val="accent1"/>
                </a:solidFill>
              </a:rPr>
            </a:br>
            <a:r>
              <a:rPr lang="en-US" b="1" dirty="0" smtClean="0">
                <a:solidFill>
                  <a:schemeClr val="accent1"/>
                </a:solidFill>
              </a:rPr>
              <a:t>POLICY</a:t>
            </a:r>
            <a:endParaRPr lang="en-US" b="1" dirty="0">
              <a:solidFill>
                <a:schemeClr val="accent1"/>
              </a:solidFill>
            </a:endParaRPr>
          </a:p>
        </p:txBody>
      </p:sp>
      <p:sp>
        <p:nvSpPr>
          <p:cNvPr id="2" name="Content Placeholder 1"/>
          <p:cNvSpPr>
            <a:spLocks noGrp="1"/>
          </p:cNvSpPr>
          <p:nvPr>
            <p:ph idx="1"/>
          </p:nvPr>
        </p:nvSpPr>
        <p:spPr>
          <a:xfrm>
            <a:off x="457200" y="1752600"/>
            <a:ext cx="8229600" cy="4373563"/>
          </a:xfrm>
        </p:spPr>
        <p:txBody>
          <a:bodyPr>
            <a:normAutofit/>
          </a:bodyPr>
          <a:lstStyle/>
          <a:p>
            <a:pPr marL="566928" indent="-457200">
              <a:buAutoNum type="alphaUcPeriod"/>
            </a:pPr>
            <a:r>
              <a:rPr lang="en-US" sz="2800" dirty="0" smtClean="0"/>
              <a:t>While under orders and you </a:t>
            </a:r>
            <a:r>
              <a:rPr lang="en-US" sz="2800" dirty="0" smtClean="0">
                <a:solidFill>
                  <a:srgbClr val="FF0000"/>
                </a:solidFill>
              </a:rPr>
              <a:t>“</a:t>
            </a:r>
            <a:r>
              <a:rPr lang="en-US" sz="2800" b="1" i="1" dirty="0" smtClean="0">
                <a:solidFill>
                  <a:srgbClr val="FF0000"/>
                </a:solidFill>
              </a:rPr>
              <a:t>Come Upon</a:t>
            </a:r>
            <a:r>
              <a:rPr lang="en-US" sz="2800" dirty="0" smtClean="0">
                <a:solidFill>
                  <a:srgbClr val="FF0000"/>
                </a:solidFill>
              </a:rPr>
              <a:t>” </a:t>
            </a:r>
            <a:r>
              <a:rPr lang="en-US" sz="2800" dirty="0" smtClean="0"/>
              <a:t>a disabled vessel that has not yet called for assistance, you may undertake to assist, (including towing) if it is within your capability. </a:t>
            </a:r>
            <a:r>
              <a:rPr lang="en-US" sz="2800" b="1" dirty="0" smtClean="0"/>
              <a:t>See COMDTINST M16130.2(series), 4.1.6.4.</a:t>
            </a:r>
            <a:r>
              <a:rPr lang="en-US" sz="2800" dirty="0" smtClean="0"/>
              <a:t> </a:t>
            </a:r>
          </a:p>
          <a:p>
            <a:pPr marL="566928" indent="-457200">
              <a:buNone/>
            </a:pPr>
            <a:r>
              <a:rPr lang="en-US" sz="2400" b="1" u="sng" dirty="0" smtClean="0">
                <a:solidFill>
                  <a:srgbClr val="FF0000"/>
                </a:solidFill>
              </a:rPr>
              <a:t>You should always advise the Operational Commander</a:t>
            </a:r>
          </a:p>
          <a:p>
            <a:pPr marL="566928" indent="-457200">
              <a:buNone/>
            </a:pPr>
            <a:r>
              <a:rPr lang="en-US" sz="2400" b="1" u="sng" dirty="0" smtClean="0">
                <a:solidFill>
                  <a:srgbClr val="FF0000"/>
                </a:solidFill>
              </a:rPr>
              <a:t>before starting to render such assistance in the event</a:t>
            </a:r>
          </a:p>
          <a:p>
            <a:pPr marL="566928" indent="-457200">
              <a:buNone/>
            </a:pPr>
            <a:r>
              <a:rPr lang="en-US" sz="2400" b="1" u="sng" dirty="0" smtClean="0">
                <a:solidFill>
                  <a:srgbClr val="FF0000"/>
                </a:solidFill>
              </a:rPr>
              <a:t>they have a higher priority mission for you</a:t>
            </a:r>
            <a:r>
              <a:rPr lang="en-US" sz="2400" b="1" u="sng" dirty="0" smtClean="0"/>
              <a:t>.</a:t>
            </a:r>
            <a:endParaRPr lang="en-US" sz="2400" b="1" u="sng"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normAutofit fontScale="90000"/>
          </a:bodyPr>
          <a:lstStyle/>
          <a:p>
            <a:r>
              <a:rPr lang="en-US" b="1" dirty="0" smtClean="0">
                <a:solidFill>
                  <a:schemeClr val="accent1"/>
                </a:solidFill>
              </a:rPr>
              <a:t>ASSISTANCE </a:t>
            </a:r>
            <a:br>
              <a:rPr lang="en-US" b="1" dirty="0" smtClean="0">
                <a:solidFill>
                  <a:schemeClr val="accent1"/>
                </a:solidFill>
              </a:rPr>
            </a:br>
            <a:r>
              <a:rPr lang="en-US" b="1" dirty="0" smtClean="0">
                <a:solidFill>
                  <a:schemeClr val="accent1"/>
                </a:solidFill>
              </a:rPr>
              <a:t>POLICY</a:t>
            </a:r>
            <a:endParaRPr lang="en-US" b="1" dirty="0">
              <a:solidFill>
                <a:schemeClr val="accent1"/>
              </a:solidFill>
            </a:endParaRPr>
          </a:p>
        </p:txBody>
      </p:sp>
      <p:sp>
        <p:nvSpPr>
          <p:cNvPr id="2" name="Content Placeholder 1"/>
          <p:cNvSpPr>
            <a:spLocks noGrp="1"/>
          </p:cNvSpPr>
          <p:nvPr>
            <p:ph idx="1"/>
          </p:nvPr>
        </p:nvSpPr>
        <p:spPr>
          <a:xfrm>
            <a:off x="457200" y="2057400"/>
            <a:ext cx="8229600" cy="4068763"/>
          </a:xfrm>
        </p:spPr>
        <p:txBody>
          <a:bodyPr>
            <a:normAutofit/>
          </a:bodyPr>
          <a:lstStyle/>
          <a:p>
            <a:pPr marL="624078" indent="-514350">
              <a:buNone/>
            </a:pPr>
            <a:r>
              <a:rPr lang="en-US" sz="2800" dirty="0" smtClean="0"/>
              <a:t>B.	</a:t>
            </a:r>
            <a:r>
              <a:rPr lang="en-US" sz="2800" b="1" i="1" dirty="0" smtClean="0">
                <a:solidFill>
                  <a:srgbClr val="FF0000"/>
                </a:solidFill>
              </a:rPr>
              <a:t>Coast Guard resources (including Auxiliary) may be used to help Auxiliary facilities at any time! </a:t>
            </a:r>
            <a:r>
              <a:rPr lang="en-US" sz="2800" b="1" u="sng" dirty="0" smtClean="0">
                <a:solidFill>
                  <a:schemeClr val="accent1"/>
                </a:solidFill>
              </a:rPr>
              <a:t>See NSS, COMDTINST M16130.2 (series), 4.1.5.8.</a:t>
            </a:r>
          </a:p>
          <a:p>
            <a:pPr marL="624078" indent="-514350">
              <a:buNone/>
            </a:pPr>
            <a:endParaRPr lang="en-US" sz="800" dirty="0" smtClean="0"/>
          </a:p>
          <a:p>
            <a:pPr marL="624078" indent="-514350">
              <a:buNone/>
            </a:pPr>
            <a:r>
              <a:rPr lang="en-US" sz="2800" dirty="0" smtClean="0"/>
              <a:t>c.	</a:t>
            </a:r>
            <a:r>
              <a:rPr lang="en-US" sz="2800" b="1" i="1" dirty="0" smtClean="0">
                <a:solidFill>
                  <a:srgbClr val="FF0000"/>
                </a:solidFill>
              </a:rPr>
              <a:t>Immediate response shall be initiated, if feasible, to any known situation in which the mariner is in imminent danger</a:t>
            </a:r>
            <a:r>
              <a:rPr lang="en-US" sz="2800" dirty="0" smtClean="0"/>
              <a:t>. This response may be provided by active duty CG, Auxiliary, or other entities.</a:t>
            </a:r>
          </a:p>
          <a:p>
            <a:pPr marL="624078" indent="-514350">
              <a:buNone/>
            </a:pPr>
            <a:endParaRPr lang="en-US" dirty="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ASSISTANCE </a:t>
            </a:r>
            <a:br>
              <a:rPr lang="en-US" b="1" dirty="0" smtClean="0">
                <a:solidFill>
                  <a:schemeClr val="accent1"/>
                </a:solidFill>
              </a:rPr>
            </a:br>
            <a:r>
              <a:rPr lang="en-US" b="1" dirty="0" smtClean="0">
                <a:solidFill>
                  <a:schemeClr val="accent1"/>
                </a:solidFill>
              </a:rPr>
              <a:t>POLICY</a:t>
            </a:r>
            <a:endParaRPr lang="en-US" b="1" dirty="0">
              <a:solidFill>
                <a:schemeClr val="accent1"/>
              </a:solidFill>
            </a:endParaRPr>
          </a:p>
        </p:txBody>
      </p:sp>
      <p:sp>
        <p:nvSpPr>
          <p:cNvPr id="2" name="Content Placeholder 1"/>
          <p:cNvSpPr>
            <a:spLocks noGrp="1"/>
          </p:cNvSpPr>
          <p:nvPr>
            <p:ph idx="1"/>
          </p:nvPr>
        </p:nvSpPr>
        <p:spPr>
          <a:xfrm>
            <a:off x="457200" y="1447801"/>
            <a:ext cx="8229600" cy="4495800"/>
          </a:xfrm>
        </p:spPr>
        <p:txBody>
          <a:bodyPr>
            <a:noAutofit/>
          </a:bodyPr>
          <a:lstStyle/>
          <a:p>
            <a:pPr marL="514350" indent="-514350">
              <a:buAutoNum type="alphaUcPeriod" startAt="5"/>
            </a:pPr>
            <a:r>
              <a:rPr lang="en-US" sz="2800" b="1" i="1" dirty="0" smtClean="0">
                <a:solidFill>
                  <a:srgbClr val="FF0000"/>
                </a:solidFill>
              </a:rPr>
              <a:t>Non-distress cases</a:t>
            </a:r>
            <a:r>
              <a:rPr lang="en-US" sz="2800" dirty="0" smtClean="0">
                <a:solidFill>
                  <a:srgbClr val="FF0000"/>
                </a:solidFill>
              </a:rPr>
              <a:t>: </a:t>
            </a:r>
            <a:r>
              <a:rPr lang="en-US" sz="2800" dirty="0" smtClean="0"/>
              <a:t>When specifically requested assistance, such as a commercial firm, marina, or friend, is not available, a request for assistance will be broadcasted by the CG unit or command (</a:t>
            </a:r>
            <a:r>
              <a:rPr lang="en-US" sz="2800" b="1" dirty="0" smtClean="0"/>
              <a:t>MARB). </a:t>
            </a:r>
            <a:r>
              <a:rPr lang="en-US" sz="2800" dirty="0" smtClean="0"/>
              <a:t>When a commercial provider is available in a reasonable period of time (</a:t>
            </a:r>
            <a:r>
              <a:rPr lang="en-US" sz="2800" b="1" dirty="0" smtClean="0">
                <a:solidFill>
                  <a:srgbClr val="FF0000"/>
                </a:solidFill>
              </a:rPr>
              <a:t>usually one hour</a:t>
            </a:r>
            <a:r>
              <a:rPr lang="en-US" sz="2800" dirty="0" smtClean="0"/>
              <a:t>), or an offer of assistance is made by any responder, no other action is required other than to monitor the incident. Otherwise an Auxiliary facility, if available may be used with permission of the Sector.</a:t>
            </a:r>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589006" cy="1524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ASSISTANCE </a:t>
            </a:r>
            <a:br>
              <a:rPr lang="en-US" b="1" dirty="0" smtClean="0">
                <a:solidFill>
                  <a:schemeClr val="accent1"/>
                </a:solidFill>
              </a:rPr>
            </a:br>
            <a:r>
              <a:rPr lang="en-US" b="1" dirty="0" smtClean="0">
                <a:solidFill>
                  <a:schemeClr val="accent1"/>
                </a:solidFill>
              </a:rPr>
              <a:t>POLICY</a:t>
            </a:r>
            <a:endParaRPr lang="en-US" b="1" dirty="0">
              <a:solidFill>
                <a:schemeClr val="accent1"/>
              </a:solidFill>
            </a:endParaRPr>
          </a:p>
        </p:txBody>
      </p:sp>
      <p:sp>
        <p:nvSpPr>
          <p:cNvPr id="2" name="Content Placeholder 1"/>
          <p:cNvSpPr>
            <a:spLocks noGrp="1"/>
          </p:cNvSpPr>
          <p:nvPr>
            <p:ph idx="1"/>
          </p:nvPr>
        </p:nvSpPr>
        <p:spPr>
          <a:xfrm>
            <a:off x="457200" y="1828800"/>
            <a:ext cx="8229600" cy="4297363"/>
          </a:xfrm>
        </p:spPr>
        <p:txBody>
          <a:bodyPr>
            <a:normAutofit fontScale="85000" lnSpcReduction="10000"/>
          </a:bodyPr>
          <a:lstStyle/>
          <a:p>
            <a:pPr marL="514350" indent="-514350">
              <a:buAutoNum type="alphaUcPeriod" startAt="6"/>
            </a:pPr>
            <a:r>
              <a:rPr lang="en-US" b="1" i="1" dirty="0" smtClean="0">
                <a:solidFill>
                  <a:srgbClr val="FF0000"/>
                </a:solidFill>
              </a:rPr>
              <a:t>Non-distress use of the Coast Guard</a:t>
            </a:r>
            <a:r>
              <a:rPr lang="en-US" dirty="0" smtClean="0">
                <a:solidFill>
                  <a:srgbClr val="FF0000"/>
                </a:solidFill>
              </a:rPr>
              <a:t>: </a:t>
            </a:r>
            <a:r>
              <a:rPr lang="en-US" dirty="0" smtClean="0"/>
              <a:t>The CG supports and encourages efforts of private enterprise and volunteerism to assist mariners. CG resources will not unnecessarily interfere in non-distress cases.</a:t>
            </a:r>
          </a:p>
          <a:p>
            <a:pPr marL="514350" indent="-514350">
              <a:buAutoNum type="alphaUcPeriod" startAt="6"/>
            </a:pPr>
            <a:endParaRPr lang="en-US" sz="900" dirty="0" smtClean="0"/>
          </a:p>
          <a:p>
            <a:pPr marL="514350" indent="-514350">
              <a:buNone/>
            </a:pPr>
            <a:r>
              <a:rPr lang="en-US" b="1" i="1" dirty="0" smtClean="0"/>
              <a:t>	</a:t>
            </a:r>
            <a:r>
              <a:rPr lang="en-US" b="1" i="1" dirty="0" smtClean="0">
                <a:solidFill>
                  <a:srgbClr val="FF0000"/>
                </a:solidFill>
              </a:rPr>
              <a:t>If alternate assistance is not available after a MARB, a CG resource (including an Auxiliary Facility) may assist when no higher priority exists </a:t>
            </a:r>
            <a:r>
              <a:rPr lang="en-US" dirty="0" smtClean="0"/>
              <a:t>and no other capable resource is available in a reasonable period of time.  This requires permission from the Sector. See COMDTINST M16130.2 (series), 4.1.6.4</a:t>
            </a:r>
            <a:endParaRPr lang="en-US" dirty="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ASSISTANCE </a:t>
            </a:r>
            <a:br>
              <a:rPr lang="en-US" b="1" dirty="0" smtClean="0">
                <a:solidFill>
                  <a:schemeClr val="accent1"/>
                </a:solidFill>
              </a:rPr>
            </a:br>
            <a:r>
              <a:rPr lang="en-US" b="1" dirty="0" smtClean="0">
                <a:solidFill>
                  <a:schemeClr val="accent1"/>
                </a:solidFill>
              </a:rPr>
              <a:t>POLICY</a:t>
            </a:r>
            <a:endParaRPr lang="en-US" b="1" dirty="0">
              <a:solidFill>
                <a:schemeClr val="accent1"/>
              </a:solidFill>
            </a:endParaRPr>
          </a:p>
        </p:txBody>
      </p:sp>
      <p:sp>
        <p:nvSpPr>
          <p:cNvPr id="2" name="Content Placeholder 1"/>
          <p:cNvSpPr>
            <a:spLocks noGrp="1"/>
          </p:cNvSpPr>
          <p:nvPr>
            <p:ph idx="1"/>
          </p:nvPr>
        </p:nvSpPr>
        <p:spPr>
          <a:xfrm>
            <a:off x="457200" y="1600201"/>
            <a:ext cx="8229600" cy="4343400"/>
          </a:xfrm>
        </p:spPr>
        <p:txBody>
          <a:bodyPr>
            <a:noAutofit/>
          </a:bodyPr>
          <a:lstStyle/>
          <a:p>
            <a:pPr marL="624078" indent="-514350">
              <a:buAutoNum type="alphaUcPeriod" startAt="7"/>
            </a:pPr>
            <a:r>
              <a:rPr lang="en-US" sz="2800" b="1" i="1" dirty="0" smtClean="0">
                <a:solidFill>
                  <a:srgbClr val="FF0000"/>
                </a:solidFill>
              </a:rPr>
              <a:t>If a CG resource finds another responder on  scene whose assistance is not adequate, the CG resource should immediately attempt to stabilize the emergency</a:t>
            </a:r>
            <a:r>
              <a:rPr lang="en-US" sz="2800" dirty="0" smtClean="0"/>
              <a:t>. Once stabilized, the resource may be withdrawn if the first responder appears capable and is willing to conclude the case. The CG resource should not normally be withdrawn if continued stability of the situation is dependent on CG equipment or expertise. See COMDTINST M16130.2(series), 4.1.6.2 (c).</a:t>
            </a:r>
            <a:endParaRPr lang="en-US" sz="2800" dirty="0"/>
          </a:p>
        </p:txBody>
      </p:sp>
      <p:pic>
        <p:nvPicPr>
          <p:cNvPr id="5" name="Picture 4" descr="D9LOGO_4.jpg"/>
          <p:cNvPicPr>
            <a:picLocks noChangeAspect="1"/>
          </p:cNvPicPr>
          <p:nvPr/>
        </p:nvPicPr>
        <p:blipFill>
          <a:blip r:embed="rId2" cstate="print"/>
          <a:stretch>
            <a:fillRect/>
          </a:stretch>
        </p:blipFill>
        <p:spPr>
          <a:xfrm>
            <a:off x="7620000" y="1"/>
            <a:ext cx="1524000" cy="1600200"/>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599" cy="1680902"/>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ASSISTANCE </a:t>
            </a:r>
            <a:br>
              <a:rPr lang="en-US" b="1" dirty="0" smtClean="0">
                <a:solidFill>
                  <a:schemeClr val="accent1"/>
                </a:solidFill>
              </a:rPr>
            </a:br>
            <a:r>
              <a:rPr lang="en-US" b="1" dirty="0" smtClean="0">
                <a:solidFill>
                  <a:schemeClr val="accent1"/>
                </a:solidFill>
              </a:rPr>
              <a:t>POLICY</a:t>
            </a:r>
            <a:endParaRPr lang="en-US" b="1" dirty="0">
              <a:solidFill>
                <a:schemeClr val="accent1"/>
              </a:solidFill>
            </a:endParaRPr>
          </a:p>
        </p:txBody>
      </p:sp>
      <p:sp>
        <p:nvSpPr>
          <p:cNvPr id="2" name="Content Placeholder 1"/>
          <p:cNvSpPr>
            <a:spLocks noGrp="1"/>
          </p:cNvSpPr>
          <p:nvPr>
            <p:ph idx="1"/>
          </p:nvPr>
        </p:nvSpPr>
        <p:spPr>
          <a:xfrm>
            <a:off x="457200" y="1752600"/>
            <a:ext cx="8229600" cy="4373563"/>
          </a:xfrm>
        </p:spPr>
        <p:txBody>
          <a:bodyPr>
            <a:normAutofit/>
          </a:bodyPr>
          <a:lstStyle/>
          <a:p>
            <a:pPr marL="624078" indent="-514350">
              <a:buAutoNum type="alphaUcPeriod" startAt="8"/>
            </a:pPr>
            <a:r>
              <a:rPr lang="en-US" sz="2800" b="1" i="1" dirty="0" smtClean="0">
                <a:solidFill>
                  <a:srgbClr val="FF0000"/>
                </a:solidFill>
              </a:rPr>
              <a:t>Safe Haven</a:t>
            </a:r>
            <a:r>
              <a:rPr lang="en-US" sz="2800" dirty="0" smtClean="0">
                <a:solidFill>
                  <a:srgbClr val="FF0000"/>
                </a:solidFill>
              </a:rPr>
              <a:t>:</a:t>
            </a:r>
            <a:r>
              <a:rPr lang="en-US" sz="2800" dirty="0" smtClean="0"/>
              <a:t> In cases involving towing, the CG or Auxiliary is only obligated to take the vessel to the nearest safe haven. A “Safe Haven” is a mooring willing to accept the disabled and has a telephone for their use.</a:t>
            </a:r>
          </a:p>
          <a:p>
            <a:pPr marL="624078" indent="-514350">
              <a:buNone/>
            </a:pPr>
            <a:endParaRPr lang="en-US" sz="2800" dirty="0" smtClean="0"/>
          </a:p>
          <a:p>
            <a:pPr marL="624078" indent="-514350">
              <a:buNone/>
            </a:pPr>
            <a:r>
              <a:rPr lang="en-US" sz="2800" dirty="0" smtClean="0"/>
              <a:t>	See COMDTINST M16130.2(series), 4.1.6.5.</a:t>
            </a:r>
            <a:endParaRPr lang="en-US" sz="2800" dirty="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ASSISTANCE </a:t>
            </a:r>
            <a:br>
              <a:rPr lang="en-US" b="1" dirty="0" smtClean="0">
                <a:solidFill>
                  <a:schemeClr val="accent1"/>
                </a:solidFill>
              </a:rPr>
            </a:br>
            <a:r>
              <a:rPr lang="en-US" b="1" dirty="0" smtClean="0">
                <a:solidFill>
                  <a:schemeClr val="accent1"/>
                </a:solidFill>
              </a:rPr>
              <a:t>POLICY</a:t>
            </a:r>
            <a:endParaRPr lang="en-US" b="1" dirty="0">
              <a:solidFill>
                <a:schemeClr val="accent1"/>
              </a:solidFill>
            </a:endParaRPr>
          </a:p>
        </p:txBody>
      </p:sp>
      <p:sp>
        <p:nvSpPr>
          <p:cNvPr id="2" name="Content Placeholder 1"/>
          <p:cNvSpPr>
            <a:spLocks noGrp="1"/>
          </p:cNvSpPr>
          <p:nvPr>
            <p:ph idx="1"/>
          </p:nvPr>
        </p:nvSpPr>
        <p:spPr>
          <a:xfrm>
            <a:off x="457200" y="1752600"/>
            <a:ext cx="8229600" cy="4373563"/>
          </a:xfrm>
        </p:spPr>
        <p:txBody>
          <a:bodyPr>
            <a:normAutofit fontScale="92500" lnSpcReduction="10000"/>
          </a:bodyPr>
          <a:lstStyle/>
          <a:p>
            <a:pPr marL="571500" indent="-571500">
              <a:buAutoNum type="romanUcPeriod"/>
            </a:pPr>
            <a:r>
              <a:rPr lang="en-US" b="1" dirty="0" smtClean="0">
                <a:solidFill>
                  <a:srgbClr val="FF0000"/>
                </a:solidFill>
              </a:rPr>
              <a:t>Unmanned/Adrift (U/A) vessels </a:t>
            </a:r>
            <a:r>
              <a:rPr lang="en-US" dirty="0" smtClean="0"/>
              <a:t>could be an indicator of possible distress. </a:t>
            </a:r>
          </a:p>
          <a:p>
            <a:pPr marL="571500" indent="-571500">
              <a:buNone/>
            </a:pPr>
            <a:r>
              <a:rPr lang="en-US" dirty="0" smtClean="0"/>
              <a:t>	The first SRU shall </a:t>
            </a:r>
            <a:r>
              <a:rPr lang="en-US" b="1" i="1" dirty="0" smtClean="0">
                <a:solidFill>
                  <a:srgbClr val="FF0000"/>
                </a:solidFill>
              </a:rPr>
              <a:t>immediately look for signs of distress </a:t>
            </a:r>
            <a:r>
              <a:rPr lang="en-US" dirty="0" smtClean="0"/>
              <a:t>(or lack there of) including debris in the water, position of the motor and controls, mooring lines, bilge water, foot prints, electronic settings, etc.</a:t>
            </a:r>
            <a:r>
              <a:rPr lang="en-US" dirty="0" smtClean="0">
                <a:solidFill>
                  <a:srgbClr val="FF0000"/>
                </a:solidFill>
              </a:rPr>
              <a:t> </a:t>
            </a:r>
            <a:r>
              <a:rPr lang="en-US" dirty="0" smtClean="0"/>
              <a:t>Also look for registration, HIN number, etc. If a search is started the preferred pattern is the “SS” with a track spacing of .1 NM.</a:t>
            </a:r>
            <a:endParaRPr lang="en-US"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668454" cy="16002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ASSISTANCE </a:t>
            </a:r>
            <a:br>
              <a:rPr lang="en-US" b="1" dirty="0" smtClean="0">
                <a:solidFill>
                  <a:schemeClr val="accent1"/>
                </a:solidFill>
              </a:rPr>
            </a:br>
            <a:r>
              <a:rPr lang="en-US" b="1" dirty="0" smtClean="0">
                <a:solidFill>
                  <a:schemeClr val="accent1"/>
                </a:solidFill>
              </a:rPr>
              <a:t>POLICY</a:t>
            </a:r>
            <a:endParaRPr lang="en-US" b="1" dirty="0">
              <a:solidFill>
                <a:schemeClr val="accent1"/>
              </a:solidFill>
            </a:endParaRPr>
          </a:p>
        </p:txBody>
      </p:sp>
      <p:sp>
        <p:nvSpPr>
          <p:cNvPr id="2" name="Content Placeholder 1"/>
          <p:cNvSpPr>
            <a:spLocks noGrp="1"/>
          </p:cNvSpPr>
          <p:nvPr>
            <p:ph idx="1"/>
          </p:nvPr>
        </p:nvSpPr>
        <p:spPr>
          <a:xfrm>
            <a:off x="457200" y="1905000"/>
            <a:ext cx="8229600" cy="4221163"/>
          </a:xfrm>
        </p:spPr>
        <p:txBody>
          <a:bodyPr>
            <a:normAutofit/>
          </a:bodyPr>
          <a:lstStyle/>
          <a:p>
            <a:pPr>
              <a:buNone/>
            </a:pPr>
            <a:r>
              <a:rPr lang="en-US" sz="2800" dirty="0" smtClean="0"/>
              <a:t>J. </a:t>
            </a:r>
            <a:r>
              <a:rPr lang="en-US" sz="2800" b="1" i="1" dirty="0" smtClean="0">
                <a:solidFill>
                  <a:srgbClr val="FF0000"/>
                </a:solidFill>
              </a:rPr>
              <a:t>Adrift lifejackets and life rings are also a potential sign of distress</a:t>
            </a:r>
            <a:r>
              <a:rPr lang="en-US" sz="2800" dirty="0" smtClean="0"/>
              <a:t>, but usually have less information with them. Report the finding to the operational commander and If there is no other signs of distress, </a:t>
            </a:r>
            <a:r>
              <a:rPr lang="en-US" sz="2800" b="1" dirty="0" smtClean="0">
                <a:solidFill>
                  <a:srgbClr val="FF0000"/>
                </a:solidFill>
              </a:rPr>
              <a:t>the minimum response shall be the same as for an unmanned/adrift vessel (“SS” search pattern with a .1 NM track space). </a:t>
            </a:r>
            <a:endParaRPr lang="en-US" sz="2800" b="1" dirty="0">
              <a:solidFill>
                <a:srgbClr val="FF0000"/>
              </a:solidFill>
            </a:endParaRPr>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effectLst/>
              </a:rPr>
              <a:t>AUXILIARY </a:t>
            </a:r>
            <a:br>
              <a:rPr lang="en-US" b="1" dirty="0" smtClean="0">
                <a:solidFill>
                  <a:schemeClr val="accent1"/>
                </a:solidFill>
                <a:effectLst/>
              </a:rPr>
            </a:br>
            <a:r>
              <a:rPr lang="en-US" b="1" dirty="0" smtClean="0">
                <a:solidFill>
                  <a:schemeClr val="accent1"/>
                </a:solidFill>
                <a:effectLst/>
              </a:rPr>
              <a:t>FACILITIES</a:t>
            </a:r>
            <a:endParaRPr lang="en-US" b="1" dirty="0">
              <a:solidFill>
                <a:schemeClr val="accent1"/>
              </a:solidFill>
              <a:effectLst/>
            </a:endParaRPr>
          </a:p>
        </p:txBody>
      </p:sp>
      <p:sp>
        <p:nvSpPr>
          <p:cNvPr id="2" name="Content Placeholder 1"/>
          <p:cNvSpPr>
            <a:spLocks noGrp="1"/>
          </p:cNvSpPr>
          <p:nvPr>
            <p:ph idx="1"/>
          </p:nvPr>
        </p:nvSpPr>
        <p:spPr>
          <a:xfrm>
            <a:off x="457200" y="1981200"/>
            <a:ext cx="8229600" cy="4297363"/>
          </a:xfrm>
        </p:spPr>
        <p:txBody>
          <a:bodyPr>
            <a:noAutofit/>
          </a:bodyPr>
          <a:lstStyle/>
          <a:p>
            <a:pPr marL="624078" indent="-514350">
              <a:buAutoNum type="alphaUcPeriod"/>
            </a:pPr>
            <a:r>
              <a:rPr lang="en-US" sz="2800" dirty="0" smtClean="0"/>
              <a:t>Must be offered for use and accepted by the Director of Auxiliary or designee.</a:t>
            </a:r>
          </a:p>
          <a:p>
            <a:pPr marL="624078" indent="-514350">
              <a:buAutoNum type="alphaUcPeriod"/>
            </a:pPr>
            <a:r>
              <a:rPr lang="en-US" sz="2800" dirty="0" smtClean="0"/>
              <a:t>The OFU form must include a complete description of the facility describing the characteristics of the facility, a list of all equipment onboard and include the Facility Inspection (back of form). </a:t>
            </a:r>
            <a:r>
              <a:rPr lang="en-US" sz="2800" b="1" dirty="0" smtClean="0">
                <a:solidFill>
                  <a:srgbClr val="FF0000"/>
                </a:solidFill>
              </a:rPr>
              <a:t>Included must </a:t>
            </a:r>
            <a:r>
              <a:rPr lang="en-US" sz="2800" b="1" dirty="0" smtClean="0">
                <a:solidFill>
                  <a:srgbClr val="FF0000"/>
                </a:solidFill>
              </a:rPr>
              <a:t>be the </a:t>
            </a:r>
            <a:r>
              <a:rPr lang="en-US" sz="2800" b="1" dirty="0" smtClean="0">
                <a:solidFill>
                  <a:srgbClr val="FF0000"/>
                </a:solidFill>
              </a:rPr>
              <a:t>limitations of the facility</a:t>
            </a:r>
            <a:r>
              <a:rPr lang="en-US" sz="2800" dirty="0" smtClean="0"/>
              <a:t> as to conditions in which it can operate safely and effectively. See COMDTINST M16798.3 (series), 1.H.7 and 1.I.6.</a:t>
            </a:r>
            <a:endParaRPr lang="en-US" sz="2800"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676400" cy="160782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solidFill>
                  <a:schemeClr val="accent1"/>
                </a:solidFill>
              </a:rPr>
              <a:t>MISSIONS</a:t>
            </a:r>
            <a:endParaRPr lang="en-US" b="1" dirty="0">
              <a:solidFill>
                <a:schemeClr val="accent1"/>
              </a:solidFill>
            </a:endParaRPr>
          </a:p>
        </p:txBody>
      </p:sp>
      <p:sp>
        <p:nvSpPr>
          <p:cNvPr id="2" name="Content Placeholder 1"/>
          <p:cNvSpPr>
            <a:spLocks noGrp="1"/>
          </p:cNvSpPr>
          <p:nvPr>
            <p:ph idx="1"/>
          </p:nvPr>
        </p:nvSpPr>
        <p:spPr>
          <a:xfrm>
            <a:off x="457200" y="2332037"/>
            <a:ext cx="8229600" cy="3840163"/>
          </a:xfrm>
        </p:spPr>
        <p:txBody>
          <a:bodyPr>
            <a:normAutofit/>
          </a:bodyPr>
          <a:lstStyle/>
          <a:p>
            <a:r>
              <a:rPr lang="en-US" dirty="0" smtClean="0"/>
              <a:t>Auxiliary facilities on patrol should always be ready for:</a:t>
            </a:r>
          </a:p>
          <a:p>
            <a:r>
              <a:rPr lang="en-US" dirty="0" smtClean="0"/>
              <a:t>Distress or assistance calls; even when ordered to stand by at a pier.  </a:t>
            </a:r>
          </a:p>
          <a:p>
            <a:endParaRPr lang="en-US" sz="800" dirty="0" smtClean="0"/>
          </a:p>
        </p:txBody>
      </p:sp>
      <p:pic>
        <p:nvPicPr>
          <p:cNvPr id="4" name="Picture 3" descr="D9LOGO_4.jpg"/>
          <p:cNvPicPr>
            <a:picLocks noChangeAspect="1"/>
          </p:cNvPicPr>
          <p:nvPr/>
        </p:nvPicPr>
        <p:blipFill>
          <a:blip r:embed="rId2" cstate="print"/>
          <a:stretch>
            <a:fillRect/>
          </a:stretch>
        </p:blipFill>
        <p:spPr>
          <a:xfrm>
            <a:off x="7696200" y="0"/>
            <a:ext cx="1447800" cy="1685795"/>
          </a:xfrm>
          <a:prstGeom prst="rect">
            <a:avLst/>
          </a:prstGeom>
        </p:spPr>
      </p:pic>
      <p:pic>
        <p:nvPicPr>
          <p:cNvPr id="7" name="Picture 6" descr="SABOT LOGO FINAL.jpg"/>
          <p:cNvPicPr>
            <a:picLocks noChangeAspect="1"/>
          </p:cNvPicPr>
          <p:nvPr/>
        </p:nvPicPr>
        <p:blipFill>
          <a:blip r:embed="rId3" cstate="print"/>
          <a:srcRect l="7583" r="16588"/>
          <a:stretch>
            <a:fillRect/>
          </a:stretch>
        </p:blipFill>
        <p:spPr>
          <a:xfrm>
            <a:off x="0" y="1"/>
            <a:ext cx="1747904" cy="1676399"/>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96962"/>
          </a:xfrm>
        </p:spPr>
        <p:txBody>
          <a:bodyPr>
            <a:normAutofit fontScale="90000"/>
          </a:bodyPr>
          <a:lstStyle/>
          <a:p>
            <a:r>
              <a:rPr lang="en-US" b="1" dirty="0" smtClean="0">
                <a:solidFill>
                  <a:schemeClr val="accent1"/>
                </a:solidFill>
                <a:effectLst/>
              </a:rPr>
              <a:t>AUXILIARY </a:t>
            </a:r>
            <a:br>
              <a:rPr lang="en-US" b="1" dirty="0" smtClean="0">
                <a:solidFill>
                  <a:schemeClr val="accent1"/>
                </a:solidFill>
                <a:effectLst/>
              </a:rPr>
            </a:br>
            <a:r>
              <a:rPr lang="en-US" b="1" dirty="0" smtClean="0">
                <a:solidFill>
                  <a:schemeClr val="accent1"/>
                </a:solidFill>
                <a:effectLst/>
              </a:rPr>
              <a:t>FACILITIES</a:t>
            </a:r>
            <a:endParaRPr lang="en-US" b="1" dirty="0">
              <a:solidFill>
                <a:schemeClr val="accent1"/>
              </a:solidFill>
            </a:endParaRPr>
          </a:p>
        </p:txBody>
      </p:sp>
      <p:sp>
        <p:nvSpPr>
          <p:cNvPr id="2" name="Content Placeholder 1"/>
          <p:cNvSpPr>
            <a:spLocks noGrp="1"/>
          </p:cNvSpPr>
          <p:nvPr>
            <p:ph idx="1"/>
          </p:nvPr>
        </p:nvSpPr>
        <p:spPr>
          <a:xfrm>
            <a:off x="457200" y="1600200"/>
            <a:ext cx="8229600" cy="4648200"/>
          </a:xfrm>
        </p:spPr>
        <p:txBody>
          <a:bodyPr>
            <a:normAutofit fontScale="92500" lnSpcReduction="20000"/>
          </a:bodyPr>
          <a:lstStyle/>
          <a:p>
            <a:pPr marL="624078" indent="-514350">
              <a:buNone/>
            </a:pPr>
            <a:r>
              <a:rPr lang="en-US" dirty="0" smtClean="0"/>
              <a:t>D.  Facility Offer-for-Use is good for </a:t>
            </a:r>
            <a:r>
              <a:rPr lang="en-US" b="1" dirty="0" smtClean="0">
                <a:solidFill>
                  <a:srgbClr val="FF0000"/>
                </a:solidFill>
              </a:rPr>
              <a:t>one year, </a:t>
            </a:r>
          </a:p>
          <a:p>
            <a:pPr marL="624078" indent="-514350">
              <a:buNone/>
            </a:pPr>
            <a:r>
              <a:rPr lang="en-US" b="1" dirty="0" smtClean="0">
                <a:solidFill>
                  <a:srgbClr val="FF0000"/>
                </a:solidFill>
              </a:rPr>
              <a:t>	plus 45 days</a:t>
            </a:r>
            <a:r>
              <a:rPr lang="en-US" dirty="0" smtClean="0"/>
              <a:t> from the date of acceptance.</a:t>
            </a:r>
          </a:p>
          <a:p>
            <a:pPr marL="624078" indent="-514350">
              <a:buNone/>
            </a:pPr>
            <a:endParaRPr lang="en-US" sz="900" dirty="0" smtClean="0"/>
          </a:p>
          <a:p>
            <a:pPr marL="624078" indent="-514350">
              <a:buNone/>
            </a:pPr>
            <a:r>
              <a:rPr lang="en-US" dirty="0" smtClean="0"/>
              <a:t>E.	All current Auxiliary facilities must display their “Facility” decal on the vessel. If the vessel is sold, this decal must be removed.</a:t>
            </a:r>
          </a:p>
          <a:p>
            <a:pPr marL="624078" indent="-514350">
              <a:buAutoNum type="alphaUcPeriod" startAt="5"/>
            </a:pPr>
            <a:endParaRPr lang="en-US" sz="900" dirty="0" smtClean="0"/>
          </a:p>
          <a:p>
            <a:pPr marL="624078" indent="-514350">
              <a:buNone/>
            </a:pPr>
            <a:r>
              <a:rPr lang="en-US" dirty="0" smtClean="0"/>
              <a:t>F.	</a:t>
            </a:r>
            <a:r>
              <a:rPr lang="en-US" b="1" dirty="0" smtClean="0">
                <a:solidFill>
                  <a:srgbClr val="FF0000"/>
                </a:solidFill>
              </a:rPr>
              <a:t>All facilities must be maintained in good working condition</a:t>
            </a:r>
            <a:r>
              <a:rPr lang="en-US" b="1" i="1" dirty="0" smtClean="0"/>
              <a:t>. </a:t>
            </a:r>
          </a:p>
          <a:p>
            <a:pPr marL="624078" indent="-514350">
              <a:buAutoNum type="alphaUcPeriod" startAt="5"/>
            </a:pPr>
            <a:endParaRPr lang="en-US" sz="900" dirty="0" smtClean="0"/>
          </a:p>
          <a:p>
            <a:pPr marL="624078" indent="-514350">
              <a:buAutoNum type="alphaUcPeriod" startAt="7"/>
            </a:pPr>
            <a:r>
              <a:rPr lang="en-US" b="1" dirty="0" smtClean="0">
                <a:solidFill>
                  <a:srgbClr val="FF0000"/>
                </a:solidFill>
              </a:rPr>
              <a:t>Missions should be aborted </a:t>
            </a:r>
            <a:r>
              <a:rPr lang="en-US" dirty="0" smtClean="0"/>
              <a:t>when situations pertaining to the facility or crew may adversely affect the safety of the mission.</a:t>
            </a:r>
            <a:endParaRPr lang="en-US" dirty="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676400" cy="160782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effectLst/>
              </a:rPr>
              <a:t>AUXILIARY </a:t>
            </a:r>
            <a:br>
              <a:rPr lang="en-US" b="1" dirty="0" smtClean="0">
                <a:solidFill>
                  <a:schemeClr val="accent1"/>
                </a:solidFill>
                <a:effectLst/>
              </a:rPr>
            </a:br>
            <a:r>
              <a:rPr lang="en-US" b="1" dirty="0" smtClean="0">
                <a:solidFill>
                  <a:schemeClr val="accent1"/>
                </a:solidFill>
                <a:effectLst/>
              </a:rPr>
              <a:t>OPERATORS</a:t>
            </a:r>
            <a:endParaRPr lang="en-US" b="1" dirty="0">
              <a:solidFill>
                <a:schemeClr val="accent1"/>
              </a:solidFill>
            </a:endParaRPr>
          </a:p>
        </p:txBody>
      </p:sp>
      <p:sp>
        <p:nvSpPr>
          <p:cNvPr id="2" name="Content Placeholder 1"/>
          <p:cNvSpPr>
            <a:spLocks noGrp="1"/>
          </p:cNvSpPr>
          <p:nvPr>
            <p:ph idx="1"/>
          </p:nvPr>
        </p:nvSpPr>
        <p:spPr>
          <a:xfrm>
            <a:off x="457200" y="2057400"/>
            <a:ext cx="8229600" cy="4068763"/>
          </a:xfrm>
        </p:spPr>
        <p:txBody>
          <a:bodyPr>
            <a:noAutofit/>
          </a:bodyPr>
          <a:lstStyle/>
          <a:p>
            <a:pPr marL="624078" indent="-514350">
              <a:buAutoNum type="alphaUcPeriod"/>
            </a:pPr>
            <a:r>
              <a:rPr lang="en-US" sz="2800" b="1" i="1" dirty="0" smtClean="0"/>
              <a:t>Orders</a:t>
            </a:r>
            <a:r>
              <a:rPr lang="en-US" sz="2800" dirty="0" smtClean="0"/>
              <a:t> </a:t>
            </a:r>
            <a:r>
              <a:rPr lang="en-US" sz="2800" b="1" dirty="0" smtClean="0">
                <a:solidFill>
                  <a:srgbClr val="FF0000"/>
                </a:solidFill>
              </a:rPr>
              <a:t>must</a:t>
            </a:r>
            <a:r>
              <a:rPr lang="en-US" sz="2800" dirty="0" smtClean="0"/>
              <a:t> be obtained and be onboard </a:t>
            </a:r>
            <a:r>
              <a:rPr lang="en-US" sz="2800" dirty="0" smtClean="0">
                <a:solidFill>
                  <a:srgbClr val="FF0000"/>
                </a:solidFill>
              </a:rPr>
              <a:t>(except for verbal and call-outs).</a:t>
            </a:r>
          </a:p>
          <a:p>
            <a:pPr marL="624078" indent="-514350">
              <a:buAutoNum type="alphaUcPeriod"/>
            </a:pPr>
            <a:endParaRPr lang="en-US" sz="800" dirty="0" smtClean="0"/>
          </a:p>
          <a:p>
            <a:pPr marL="624078" indent="-514350">
              <a:buAutoNum type="alphaUcPeriod"/>
            </a:pPr>
            <a:r>
              <a:rPr lang="en-US" sz="2800" dirty="0" smtClean="0"/>
              <a:t>Orders must be obtained via the on-line </a:t>
            </a:r>
            <a:r>
              <a:rPr lang="en-US" sz="2800" b="1" i="1" dirty="0" smtClean="0"/>
              <a:t>AOMS </a:t>
            </a:r>
            <a:r>
              <a:rPr lang="en-US" sz="2800" dirty="0" smtClean="0"/>
              <a:t>(Auxiliary Order Management System).</a:t>
            </a:r>
          </a:p>
          <a:p>
            <a:pPr marL="624078" indent="-514350">
              <a:buAutoNum type="alphaUcPeriod"/>
            </a:pPr>
            <a:endParaRPr lang="en-US" sz="800" dirty="0" smtClean="0"/>
          </a:p>
          <a:p>
            <a:pPr marL="624078" indent="-514350">
              <a:buAutoNum type="alphaUcPeriod"/>
            </a:pPr>
            <a:r>
              <a:rPr lang="en-US" sz="2800" b="1" dirty="0" smtClean="0">
                <a:solidFill>
                  <a:srgbClr val="FF0000"/>
                </a:solidFill>
              </a:rPr>
              <a:t>Ensure that the crew is capable </a:t>
            </a:r>
            <a:r>
              <a:rPr lang="en-US" sz="2800" dirty="0" smtClean="0"/>
              <a:t>of performing the mission and are in the proper uniform with all required PPE gear attached.</a:t>
            </a:r>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AUXILIARY </a:t>
            </a:r>
            <a:br>
              <a:rPr lang="en-US" b="1" dirty="0" smtClean="0">
                <a:solidFill>
                  <a:schemeClr val="accent1"/>
                </a:solidFill>
              </a:rPr>
            </a:br>
            <a:r>
              <a:rPr lang="en-US" b="1" dirty="0" smtClean="0">
                <a:solidFill>
                  <a:schemeClr val="accent1"/>
                </a:solidFill>
              </a:rPr>
              <a:t>OPERATORS</a:t>
            </a:r>
            <a:endParaRPr lang="en-US" b="1" dirty="0"/>
          </a:p>
        </p:txBody>
      </p:sp>
      <p:sp>
        <p:nvSpPr>
          <p:cNvPr id="3" name="Content Placeholder 2"/>
          <p:cNvSpPr>
            <a:spLocks noGrp="1"/>
          </p:cNvSpPr>
          <p:nvPr>
            <p:ph idx="1"/>
          </p:nvPr>
        </p:nvSpPr>
        <p:spPr/>
        <p:txBody>
          <a:bodyPr/>
          <a:lstStyle/>
          <a:p>
            <a:pPr algn="ctr"/>
            <a:r>
              <a:rPr lang="en-US" b="1" u="sng" dirty="0" smtClean="0"/>
              <a:t>FATIGUE STANDARDS</a:t>
            </a:r>
            <a:endParaRPr lang="en-US" dirty="0" smtClean="0"/>
          </a:p>
          <a:p>
            <a:pPr marL="624078" indent="-514350">
              <a:buNone/>
            </a:pPr>
            <a:r>
              <a:rPr lang="en-US" dirty="0" smtClean="0"/>
              <a:t>D.	Operate within </a:t>
            </a:r>
            <a:r>
              <a:rPr lang="en-US" b="1" dirty="0" smtClean="0">
                <a:solidFill>
                  <a:srgbClr val="FF0000"/>
                </a:solidFill>
              </a:rPr>
              <a:t>crew fatigue guidelines</a:t>
            </a:r>
            <a:r>
              <a:rPr lang="en-US" dirty="0" smtClean="0"/>
              <a:t>, See </a:t>
            </a:r>
          </a:p>
          <a:p>
            <a:pPr marL="624078" indent="-514350">
              <a:buNone/>
            </a:pPr>
            <a:r>
              <a:rPr lang="en-US" dirty="0" smtClean="0"/>
              <a:t>	COMDTINST M16798.3(series), 4.E.8:</a:t>
            </a:r>
          </a:p>
          <a:p>
            <a:pPr marL="624078" indent="-514350">
              <a:buNone/>
            </a:pPr>
            <a:endParaRPr lang="en-US" sz="1000" dirty="0" smtClean="0"/>
          </a:p>
          <a:p>
            <a:pPr marL="624078" indent="-514350">
              <a:buNone/>
            </a:pPr>
            <a:r>
              <a:rPr lang="en-US" b="1" u="sng" dirty="0" smtClean="0"/>
              <a:t>TYPE BOAT</a:t>
            </a:r>
            <a:r>
              <a:rPr lang="en-US" dirty="0" smtClean="0"/>
              <a:t>	</a:t>
            </a:r>
            <a:r>
              <a:rPr lang="en-US" b="1" u="sng" dirty="0" smtClean="0"/>
              <a:t>SEAS&lt;4’</a:t>
            </a:r>
            <a:r>
              <a:rPr lang="en-US" dirty="0" smtClean="0"/>
              <a:t>	</a:t>
            </a:r>
            <a:r>
              <a:rPr lang="en-US" b="1" u="sng" dirty="0" smtClean="0"/>
              <a:t>SEAS&gt;4’</a:t>
            </a:r>
            <a:r>
              <a:rPr lang="en-US" dirty="0" smtClean="0"/>
              <a:t>	</a:t>
            </a:r>
            <a:r>
              <a:rPr lang="en-US" b="1" u="sng" dirty="0" smtClean="0"/>
              <a:t>REST </a:t>
            </a:r>
          </a:p>
          <a:p>
            <a:pPr marL="624078" indent="-514350">
              <a:buNone/>
            </a:pPr>
            <a:r>
              <a:rPr lang="en-US" dirty="0" smtClean="0"/>
              <a:t>AUX &lt; 30’		 8 Hours	 ---------	8 Hours      </a:t>
            </a:r>
          </a:p>
          <a:p>
            <a:pPr marL="624078" indent="-514350">
              <a:buNone/>
            </a:pPr>
            <a:r>
              <a:rPr lang="en-US" dirty="0" smtClean="0"/>
              <a:t>AUX &gt; 30’		 8 Hours	 6 Hours	8 Hours</a:t>
            </a:r>
          </a:p>
          <a:p>
            <a:endParaRPr lang="en-US" b="1" u="sng" dirty="0"/>
          </a:p>
        </p:txBody>
      </p:sp>
      <p:pic>
        <p:nvPicPr>
          <p:cNvPr id="4" name="Picture 3" descr="SABOT LOGO FINAL.jpg"/>
          <p:cNvPicPr>
            <a:picLocks noChangeAspect="1"/>
          </p:cNvPicPr>
          <p:nvPr/>
        </p:nvPicPr>
        <p:blipFill>
          <a:blip r:embed="rId2" cstate="print"/>
          <a:srcRect l="7583" r="16588"/>
          <a:stretch>
            <a:fillRect/>
          </a:stretch>
        </p:blipFill>
        <p:spPr>
          <a:xfrm>
            <a:off x="0" y="0"/>
            <a:ext cx="1752600" cy="1680903"/>
          </a:xfrm>
          <a:prstGeom prst="rect">
            <a:avLst/>
          </a:prstGeom>
        </p:spPr>
      </p:pic>
      <p:pic>
        <p:nvPicPr>
          <p:cNvPr id="5" name="Picture 4" descr="D9LOGO_4.jpg"/>
          <p:cNvPicPr>
            <a:picLocks noChangeAspect="1"/>
          </p:cNvPicPr>
          <p:nvPr/>
        </p:nvPicPr>
        <p:blipFill>
          <a:blip r:embed="rId3" cstate="print"/>
          <a:stretch>
            <a:fillRect/>
          </a:stretch>
        </p:blipFill>
        <p:spPr>
          <a:xfrm>
            <a:off x="7620000" y="0"/>
            <a:ext cx="1524000" cy="1828799"/>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effectLst/>
              </a:rPr>
              <a:t>AUXILIARY </a:t>
            </a:r>
            <a:br>
              <a:rPr lang="en-US" b="1" dirty="0" smtClean="0">
                <a:solidFill>
                  <a:schemeClr val="accent1"/>
                </a:solidFill>
                <a:effectLst/>
              </a:rPr>
            </a:br>
            <a:r>
              <a:rPr lang="en-US" b="1" dirty="0" smtClean="0">
                <a:solidFill>
                  <a:schemeClr val="accent1"/>
                </a:solidFill>
                <a:effectLst/>
              </a:rPr>
              <a:t>OPERATORS</a:t>
            </a:r>
            <a:endParaRPr lang="en-US" b="1" dirty="0">
              <a:solidFill>
                <a:schemeClr val="accent1"/>
              </a:solidFill>
            </a:endParaRPr>
          </a:p>
        </p:txBody>
      </p:sp>
      <p:sp>
        <p:nvSpPr>
          <p:cNvPr id="2" name="Content Placeholder 1"/>
          <p:cNvSpPr>
            <a:spLocks noGrp="1"/>
          </p:cNvSpPr>
          <p:nvPr>
            <p:ph idx="1"/>
          </p:nvPr>
        </p:nvSpPr>
        <p:spPr>
          <a:xfrm>
            <a:off x="457200" y="2057400"/>
            <a:ext cx="8229600" cy="4068763"/>
          </a:xfrm>
        </p:spPr>
        <p:txBody>
          <a:bodyPr>
            <a:normAutofit/>
          </a:bodyPr>
          <a:lstStyle/>
          <a:p>
            <a:pPr marL="624078" indent="-514350">
              <a:buNone/>
            </a:pPr>
            <a:endParaRPr lang="en-US" sz="800" dirty="0" smtClean="0"/>
          </a:p>
          <a:p>
            <a:pPr marL="624078" indent="-514350">
              <a:buAutoNum type="alphaUcPeriod" startAt="5"/>
            </a:pPr>
            <a:r>
              <a:rPr lang="en-US" sz="2800" b="1" i="1" dirty="0" smtClean="0">
                <a:solidFill>
                  <a:srgbClr val="FF0000"/>
                </a:solidFill>
              </a:rPr>
              <a:t>Facility operators shall assume responsibility </a:t>
            </a:r>
          </a:p>
          <a:p>
            <a:pPr marL="624078" indent="-514350">
              <a:buNone/>
            </a:pPr>
            <a:r>
              <a:rPr lang="en-US" sz="2800" dirty="0" smtClean="0"/>
              <a:t>	for supervising and safely carrying out the </a:t>
            </a:r>
          </a:p>
          <a:p>
            <a:pPr marL="624078" indent="-514350">
              <a:buNone/>
            </a:pPr>
            <a:r>
              <a:rPr lang="en-US" sz="2800" dirty="0" smtClean="0"/>
              <a:t>	ordered mission in accordance with current CG </a:t>
            </a:r>
          </a:p>
          <a:p>
            <a:pPr marL="624078" indent="-514350">
              <a:buNone/>
            </a:pPr>
            <a:r>
              <a:rPr lang="en-US" sz="2800" dirty="0" smtClean="0"/>
              <a:t>	</a:t>
            </a:r>
            <a:r>
              <a:rPr lang="en-US" sz="2800" dirty="0" smtClean="0"/>
              <a:t>policy </a:t>
            </a:r>
            <a:r>
              <a:rPr lang="en-US" sz="2800" dirty="0" smtClean="0"/>
              <a:t>and principals of risk management</a:t>
            </a:r>
            <a:r>
              <a:rPr lang="en-US" sz="3000" dirty="0" smtClean="0"/>
              <a:t>.</a:t>
            </a:r>
          </a:p>
          <a:p>
            <a:pPr marL="624078" indent="-514350">
              <a:buNone/>
            </a:pPr>
            <a:endParaRPr lang="en-US" dirty="0" smtClean="0"/>
          </a:p>
          <a:p>
            <a:pPr>
              <a:buNone/>
            </a:pPr>
            <a:endParaRPr lang="en-US" dirty="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AUXILIARY </a:t>
            </a:r>
            <a:br>
              <a:rPr lang="en-US" b="1" dirty="0" smtClean="0">
                <a:solidFill>
                  <a:schemeClr val="accent1"/>
                </a:solidFill>
              </a:rPr>
            </a:br>
            <a:r>
              <a:rPr lang="en-US" b="1" dirty="0" smtClean="0">
                <a:solidFill>
                  <a:schemeClr val="accent1"/>
                </a:solidFill>
              </a:rPr>
              <a:t>OFFICERS</a:t>
            </a:r>
            <a:endParaRPr lang="en-US" b="1" dirty="0">
              <a:solidFill>
                <a:schemeClr val="accent1"/>
              </a:solidFill>
            </a:endParaRPr>
          </a:p>
        </p:txBody>
      </p:sp>
      <p:sp>
        <p:nvSpPr>
          <p:cNvPr id="2" name="Content Placeholder 1"/>
          <p:cNvSpPr>
            <a:spLocks noGrp="1"/>
          </p:cNvSpPr>
          <p:nvPr>
            <p:ph idx="1"/>
          </p:nvPr>
        </p:nvSpPr>
        <p:spPr>
          <a:xfrm>
            <a:off x="457200" y="2133600"/>
            <a:ext cx="8229600" cy="4343400"/>
          </a:xfrm>
        </p:spPr>
        <p:txBody>
          <a:bodyPr>
            <a:normAutofit fontScale="92500" lnSpcReduction="10000"/>
          </a:bodyPr>
          <a:lstStyle/>
          <a:p>
            <a:pPr marL="624078" indent="-514350">
              <a:buAutoNum type="alphaUcPeriod"/>
            </a:pPr>
            <a:r>
              <a:rPr lang="en-US" sz="3000" dirty="0" smtClean="0"/>
              <a:t>Auxiliary elected and appointed staff officers for operations </a:t>
            </a:r>
            <a:r>
              <a:rPr lang="en-US" sz="3000" b="1" i="1" dirty="0" smtClean="0">
                <a:solidFill>
                  <a:srgbClr val="FF0000"/>
                </a:solidFill>
              </a:rPr>
              <a:t>have the overall responsibility </a:t>
            </a:r>
            <a:r>
              <a:rPr lang="en-US" sz="3000" dirty="0" smtClean="0"/>
              <a:t>of managing the Auxiliary Operation Program</a:t>
            </a:r>
            <a:r>
              <a:rPr lang="en-US" dirty="0" smtClean="0"/>
              <a:t>.</a:t>
            </a:r>
          </a:p>
          <a:p>
            <a:pPr marL="624078" indent="-514350">
              <a:buAutoNum type="alphaUcPeriod"/>
            </a:pPr>
            <a:endParaRPr lang="en-US" sz="900" dirty="0" smtClean="0"/>
          </a:p>
          <a:p>
            <a:pPr marL="624078" indent="-514350">
              <a:buAutoNum type="alphaUcPeriod"/>
            </a:pPr>
            <a:r>
              <a:rPr lang="en-US" sz="3000" b="1" i="1" dirty="0" smtClean="0">
                <a:solidFill>
                  <a:srgbClr val="FF0000"/>
                </a:solidFill>
              </a:rPr>
              <a:t>Operations and Member Training staff officers and unit elected leaders have the responsibility and authority to abort any ordered mission</a:t>
            </a:r>
            <a:r>
              <a:rPr lang="en-US" sz="3000" dirty="0" smtClean="0">
                <a:solidFill>
                  <a:srgbClr val="FF0000"/>
                </a:solidFill>
              </a:rPr>
              <a:t>. This is to be done in the event they become aware of any situation pertaining to the facility or crew that may effect the safety of the mission</a:t>
            </a:r>
            <a:r>
              <a:rPr lang="en-US" sz="3000" dirty="0" smtClean="0"/>
              <a:t>. </a:t>
            </a:r>
            <a:endParaRPr lang="en-US" sz="3000" dirty="0"/>
          </a:p>
          <a:p>
            <a:pPr marL="624078" indent="-514350">
              <a:buNone/>
            </a:pPr>
            <a:r>
              <a:rPr lang="en-US" sz="3000" dirty="0" smtClean="0"/>
              <a:t>      </a:t>
            </a:r>
            <a:endParaRPr lang="en-US" sz="3000"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AUXILIARY </a:t>
            </a:r>
            <a:br>
              <a:rPr lang="en-US" b="1" dirty="0" smtClean="0">
                <a:solidFill>
                  <a:schemeClr val="accent1"/>
                </a:solidFill>
              </a:rPr>
            </a:br>
            <a:r>
              <a:rPr lang="en-US" b="1" dirty="0" smtClean="0">
                <a:solidFill>
                  <a:schemeClr val="accent1"/>
                </a:solidFill>
              </a:rPr>
              <a:t>CREWS</a:t>
            </a:r>
            <a:endParaRPr lang="en-US" b="1" dirty="0">
              <a:solidFill>
                <a:schemeClr val="accent1"/>
              </a:solidFill>
            </a:endParaRPr>
          </a:p>
        </p:txBody>
      </p:sp>
      <p:sp>
        <p:nvSpPr>
          <p:cNvPr id="2" name="Content Placeholder 1"/>
          <p:cNvSpPr>
            <a:spLocks noGrp="1"/>
          </p:cNvSpPr>
          <p:nvPr>
            <p:ph idx="1"/>
          </p:nvPr>
        </p:nvSpPr>
        <p:spPr>
          <a:xfrm>
            <a:off x="457200" y="2209800"/>
            <a:ext cx="8229600" cy="3916363"/>
          </a:xfrm>
        </p:spPr>
        <p:txBody>
          <a:bodyPr>
            <a:normAutofit/>
          </a:bodyPr>
          <a:lstStyle/>
          <a:p>
            <a:pPr marL="624078" indent="-514350">
              <a:buAutoNum type="alphaUcPeriod"/>
            </a:pPr>
            <a:r>
              <a:rPr lang="en-US" sz="2800" dirty="0" smtClean="0"/>
              <a:t>There are no physical standards for participating in Auxiliary Surface Operations. However, </a:t>
            </a:r>
            <a:r>
              <a:rPr lang="en-US" sz="2800" b="1" dirty="0" smtClean="0">
                <a:solidFill>
                  <a:srgbClr val="FF0000"/>
                </a:solidFill>
              </a:rPr>
              <a:t>each must demonstrate the ability to complete all tasks in the Auxiliary Boat Crew Qualification program and be able to demonstrate the mobility and endurance necessary to perform in a challenging and stressful environment.</a:t>
            </a:r>
            <a:endParaRPr lang="en-US" sz="2800" b="1" dirty="0">
              <a:solidFill>
                <a:srgbClr val="FF0000"/>
              </a:solidFill>
            </a:endParaRPr>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AUXILIARY </a:t>
            </a:r>
            <a:br>
              <a:rPr lang="en-US" b="1" dirty="0" smtClean="0">
                <a:solidFill>
                  <a:schemeClr val="accent1"/>
                </a:solidFill>
              </a:rPr>
            </a:br>
            <a:r>
              <a:rPr lang="en-US" b="1" dirty="0" smtClean="0">
                <a:solidFill>
                  <a:schemeClr val="accent1"/>
                </a:solidFill>
              </a:rPr>
              <a:t>CREWS</a:t>
            </a:r>
            <a:endParaRPr lang="en-US" b="1" dirty="0">
              <a:solidFill>
                <a:schemeClr val="accent1"/>
              </a:solidFill>
            </a:endParaRPr>
          </a:p>
        </p:txBody>
      </p:sp>
      <p:sp>
        <p:nvSpPr>
          <p:cNvPr id="2" name="Content Placeholder 1"/>
          <p:cNvSpPr>
            <a:spLocks noGrp="1"/>
          </p:cNvSpPr>
          <p:nvPr>
            <p:ph idx="1"/>
          </p:nvPr>
        </p:nvSpPr>
        <p:spPr>
          <a:xfrm>
            <a:off x="457200" y="2133600"/>
            <a:ext cx="8229600" cy="3992563"/>
          </a:xfrm>
        </p:spPr>
        <p:txBody>
          <a:bodyPr>
            <a:normAutofit fontScale="32500" lnSpcReduction="20000"/>
          </a:bodyPr>
          <a:lstStyle/>
          <a:p>
            <a:pPr marL="624078" indent="-514350">
              <a:buNone/>
            </a:pPr>
            <a:r>
              <a:rPr lang="en-US" sz="8600" dirty="0" smtClean="0"/>
              <a:t>B.	</a:t>
            </a:r>
            <a:r>
              <a:rPr lang="en-US" sz="8600" b="1" dirty="0" smtClean="0">
                <a:solidFill>
                  <a:srgbClr val="FF0000"/>
                </a:solidFill>
              </a:rPr>
              <a:t>All coxswains, crew and PWOs </a:t>
            </a:r>
            <a:r>
              <a:rPr lang="en-US" sz="8600" dirty="0" smtClean="0"/>
              <a:t>must be certified in accordance with the Auxiliary Boat Crew Qualification Program. </a:t>
            </a:r>
            <a:r>
              <a:rPr lang="en-US" sz="8600" b="1" dirty="0" smtClean="0">
                <a:solidFill>
                  <a:srgbClr val="FF0000"/>
                </a:solidFill>
              </a:rPr>
              <a:t>To remain certified they must:</a:t>
            </a:r>
          </a:p>
          <a:p>
            <a:pPr marL="624078" indent="-514350">
              <a:buNone/>
            </a:pPr>
            <a:endParaRPr lang="en-US" sz="2500" dirty="0" smtClean="0"/>
          </a:p>
          <a:p>
            <a:pPr marL="880110" lvl="1" indent="-514350">
              <a:buNone/>
            </a:pPr>
            <a:r>
              <a:rPr lang="en-US" sz="5100" dirty="0" smtClean="0"/>
              <a:t>	</a:t>
            </a:r>
            <a:r>
              <a:rPr lang="en-US" sz="8600" dirty="0" smtClean="0"/>
              <a:t>1. Pass a QE check-ride every 3 years</a:t>
            </a:r>
            <a:r>
              <a:rPr lang="en-US" sz="7000" dirty="0" smtClean="0"/>
              <a:t>.</a:t>
            </a:r>
          </a:p>
          <a:p>
            <a:pPr marL="880110" lvl="1" indent="-514350">
              <a:buNone/>
            </a:pPr>
            <a:endParaRPr lang="en-US" sz="2000" dirty="0" smtClean="0"/>
          </a:p>
          <a:p>
            <a:pPr marL="880110" lvl="1" indent="-514350">
              <a:buNone/>
            </a:pPr>
            <a:r>
              <a:rPr lang="en-US" sz="5100" dirty="0" smtClean="0"/>
              <a:t>	</a:t>
            </a:r>
            <a:r>
              <a:rPr lang="en-US" sz="8600" dirty="0" smtClean="0"/>
              <a:t>2. Complete a 4 hour TCT course every 5 years </a:t>
            </a:r>
          </a:p>
          <a:p>
            <a:pPr marL="880110" lvl="1" indent="-514350">
              <a:buNone/>
            </a:pPr>
            <a:r>
              <a:rPr lang="en-US" sz="8600" dirty="0" smtClean="0"/>
              <a:t>	    and take a 1 hour annual TCT refresher course.</a:t>
            </a:r>
          </a:p>
          <a:p>
            <a:pPr marL="1117854" lvl="2" indent="-514350">
              <a:buNone/>
            </a:pPr>
            <a:endParaRPr lang="en-US" sz="2000" dirty="0" smtClean="0"/>
          </a:p>
          <a:p>
            <a:pPr marL="1117854" lvl="2" indent="-514350">
              <a:buNone/>
            </a:pPr>
            <a:r>
              <a:rPr lang="en-US" sz="8600" dirty="0" smtClean="0"/>
              <a:t>   3. Coxswains and PWOs must pass an on-line     NAV-RULES exam every 5 years.</a:t>
            </a:r>
            <a:endParaRPr lang="en-US" sz="8600"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AUXILIARY </a:t>
            </a:r>
            <a:br>
              <a:rPr lang="en-US" b="1" dirty="0" smtClean="0">
                <a:solidFill>
                  <a:schemeClr val="accent1"/>
                </a:solidFill>
              </a:rPr>
            </a:br>
            <a:r>
              <a:rPr lang="en-US" b="1" dirty="0" smtClean="0">
                <a:solidFill>
                  <a:schemeClr val="accent1"/>
                </a:solidFill>
              </a:rPr>
              <a:t>CREWS</a:t>
            </a:r>
            <a:endParaRPr lang="en-US" b="1" dirty="0">
              <a:solidFill>
                <a:schemeClr val="accent1"/>
              </a:solidFill>
            </a:endParaRPr>
          </a:p>
        </p:txBody>
      </p:sp>
      <p:sp>
        <p:nvSpPr>
          <p:cNvPr id="2" name="Content Placeholder 1"/>
          <p:cNvSpPr>
            <a:spLocks noGrp="1"/>
          </p:cNvSpPr>
          <p:nvPr>
            <p:ph idx="1"/>
          </p:nvPr>
        </p:nvSpPr>
        <p:spPr>
          <a:xfrm>
            <a:off x="457200" y="2057400"/>
            <a:ext cx="8229600" cy="4068763"/>
          </a:xfrm>
        </p:spPr>
        <p:txBody>
          <a:bodyPr/>
          <a:lstStyle/>
          <a:p>
            <a:pPr marL="624078" indent="-514350">
              <a:buAutoNum type="alphaUcPeriod" startAt="3"/>
            </a:pPr>
            <a:r>
              <a:rPr lang="en-US" sz="2800" dirty="0" smtClean="0"/>
              <a:t>Auxiliary members may </a:t>
            </a:r>
            <a:r>
              <a:rPr lang="en-US" sz="2800" b="1" dirty="0" smtClean="0">
                <a:solidFill>
                  <a:srgbClr val="FF0000"/>
                </a:solidFill>
              </a:rPr>
              <a:t>volunteer to downgrade</a:t>
            </a:r>
            <a:r>
              <a:rPr lang="en-US" sz="2800" dirty="0" smtClean="0">
                <a:solidFill>
                  <a:srgbClr val="FF0000"/>
                </a:solidFill>
              </a:rPr>
              <a:t> </a:t>
            </a:r>
            <a:r>
              <a:rPr lang="en-US" sz="2800" dirty="0" smtClean="0"/>
              <a:t>from coxswain to crew by notifying DIRAUX or the OTO </a:t>
            </a:r>
            <a:r>
              <a:rPr lang="en-US" sz="2800" b="1" dirty="0" smtClean="0">
                <a:solidFill>
                  <a:srgbClr val="FF0000"/>
                </a:solidFill>
              </a:rPr>
              <a:t>in writing</a:t>
            </a:r>
            <a:r>
              <a:rPr lang="en-US" sz="2800" dirty="0" smtClean="0"/>
              <a:t>. However, the downgraded member must meet all of the requirements for crew including a QE check-ride and TCT.</a:t>
            </a:r>
          </a:p>
          <a:p>
            <a:pPr marL="624078" indent="-514350">
              <a:buNone/>
            </a:pPr>
            <a:endParaRPr lang="en-US" dirty="0"/>
          </a:p>
        </p:txBody>
      </p:sp>
      <p:pic>
        <p:nvPicPr>
          <p:cNvPr id="4" name="Picture 3"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AUXILIARY </a:t>
            </a:r>
            <a:br>
              <a:rPr lang="en-US" b="1" dirty="0" smtClean="0">
                <a:solidFill>
                  <a:schemeClr val="accent1"/>
                </a:solidFill>
              </a:rPr>
            </a:br>
            <a:r>
              <a:rPr lang="en-US" b="1" dirty="0" smtClean="0">
                <a:solidFill>
                  <a:schemeClr val="accent1"/>
                </a:solidFill>
              </a:rPr>
              <a:t>CREWS</a:t>
            </a:r>
            <a:endParaRPr lang="en-US" b="1" dirty="0">
              <a:solidFill>
                <a:schemeClr val="accent1"/>
              </a:solidFill>
            </a:endParaRPr>
          </a:p>
        </p:txBody>
      </p:sp>
      <p:sp>
        <p:nvSpPr>
          <p:cNvPr id="2" name="Content Placeholder 1"/>
          <p:cNvSpPr>
            <a:spLocks noGrp="1"/>
          </p:cNvSpPr>
          <p:nvPr>
            <p:ph idx="1"/>
          </p:nvPr>
        </p:nvSpPr>
        <p:spPr>
          <a:xfrm>
            <a:off x="457200" y="1600200"/>
            <a:ext cx="8229600" cy="4876800"/>
          </a:xfrm>
        </p:spPr>
        <p:txBody>
          <a:bodyPr>
            <a:normAutofit fontScale="85000" lnSpcReduction="20000"/>
          </a:bodyPr>
          <a:lstStyle/>
          <a:p>
            <a:pPr marL="624078" indent="-514350">
              <a:buAutoNum type="alphaUcPeriod" startAt="4"/>
            </a:pPr>
            <a:r>
              <a:rPr lang="en-US" dirty="0" smtClean="0"/>
              <a:t>Auxiliary surface facilities must meet the </a:t>
            </a:r>
            <a:r>
              <a:rPr lang="en-US" b="1" u="sng" dirty="0" smtClean="0"/>
              <a:t>minimum </a:t>
            </a:r>
            <a:r>
              <a:rPr lang="en-US" dirty="0" smtClean="0"/>
              <a:t>crew requirements below:</a:t>
            </a:r>
          </a:p>
          <a:p>
            <a:pPr marL="624078" indent="-514350">
              <a:buNone/>
            </a:pPr>
            <a:r>
              <a:rPr lang="en-US" dirty="0" smtClean="0"/>
              <a:t>	</a:t>
            </a:r>
            <a:r>
              <a:rPr lang="en-US" b="1" dirty="0" smtClean="0"/>
              <a:t>FAC </a:t>
            </a:r>
          </a:p>
          <a:p>
            <a:pPr marL="624078" indent="-514350">
              <a:buNone/>
            </a:pPr>
            <a:r>
              <a:rPr lang="en-US" dirty="0" smtClean="0"/>
              <a:t>	</a:t>
            </a:r>
            <a:r>
              <a:rPr lang="en-US" b="1" u="sng" dirty="0" smtClean="0"/>
              <a:t>LENGTH</a:t>
            </a:r>
            <a:r>
              <a:rPr lang="en-US" dirty="0" smtClean="0"/>
              <a:t>		</a:t>
            </a:r>
            <a:r>
              <a:rPr lang="en-US" b="1" u="sng" dirty="0" smtClean="0"/>
              <a:t>COX</a:t>
            </a:r>
            <a:r>
              <a:rPr lang="en-US" dirty="0" smtClean="0"/>
              <a:t>	    	</a:t>
            </a:r>
            <a:r>
              <a:rPr lang="en-US" b="1" u="sng" dirty="0" smtClean="0"/>
              <a:t>CREW</a:t>
            </a:r>
          </a:p>
          <a:p>
            <a:pPr marL="624078" indent="-514350">
              <a:buNone/>
            </a:pPr>
            <a:r>
              <a:rPr lang="en-US" dirty="0" smtClean="0"/>
              <a:t>	&lt; 26’ </a:t>
            </a:r>
            <a:r>
              <a:rPr lang="en-US" b="1" dirty="0" smtClean="0">
                <a:solidFill>
                  <a:srgbClr val="FF0000"/>
                </a:solidFill>
              </a:rPr>
              <a:t>*</a:t>
            </a:r>
            <a:r>
              <a:rPr lang="en-US" b="1" dirty="0" smtClean="0"/>
              <a:t>	</a:t>
            </a:r>
            <a:r>
              <a:rPr lang="en-US" dirty="0" smtClean="0"/>
              <a:t> 	  1		    1</a:t>
            </a:r>
            <a:r>
              <a:rPr lang="en-US" b="1" dirty="0" smtClean="0"/>
              <a:t>*</a:t>
            </a:r>
          </a:p>
          <a:p>
            <a:pPr marL="624078" indent="-514350">
              <a:buNone/>
            </a:pPr>
            <a:r>
              <a:rPr lang="en-US" dirty="0" smtClean="0"/>
              <a:t>	&gt;=26’&lt;40’	  1		    2  </a:t>
            </a:r>
          </a:p>
          <a:p>
            <a:pPr marL="624078" indent="-514350">
              <a:buNone/>
            </a:pPr>
            <a:r>
              <a:rPr lang="en-US" dirty="0" smtClean="0"/>
              <a:t>       &gt;=40’&lt;65’	  1		    3</a:t>
            </a:r>
          </a:p>
          <a:p>
            <a:pPr marL="624078" indent="-514350">
              <a:buNone/>
            </a:pPr>
            <a:r>
              <a:rPr lang="en-US" dirty="0" smtClean="0"/>
              <a:t>       &gt;65’		  1		    4</a:t>
            </a:r>
          </a:p>
          <a:p>
            <a:pPr marL="624078" indent="-514350">
              <a:buNone/>
            </a:pPr>
            <a:r>
              <a:rPr lang="en-US" dirty="0" smtClean="0"/>
              <a:t>	These are minimums. Encourage having more.</a:t>
            </a:r>
          </a:p>
          <a:p>
            <a:pPr marL="624078" indent="-514350">
              <a:buNone/>
            </a:pPr>
            <a:endParaRPr lang="en-US" sz="900" dirty="0" smtClean="0"/>
          </a:p>
          <a:p>
            <a:pPr marL="624078" indent="-514350">
              <a:buNone/>
            </a:pPr>
            <a:r>
              <a:rPr lang="en-US" dirty="0" smtClean="0"/>
              <a:t>	</a:t>
            </a:r>
            <a:r>
              <a:rPr lang="en-US" b="1" dirty="0" smtClean="0">
                <a:solidFill>
                  <a:srgbClr val="FF0000"/>
                </a:solidFill>
              </a:rPr>
              <a:t>* </a:t>
            </a:r>
            <a:r>
              <a:rPr lang="en-US" b="1" u="sng" dirty="0" smtClean="0">
                <a:solidFill>
                  <a:srgbClr val="FF0000"/>
                </a:solidFill>
              </a:rPr>
              <a:t>Requires 1 coxswain and 2 crew for SAR if      	facility has a cabin.</a:t>
            </a:r>
            <a:endParaRPr lang="en-US" b="1" u="sng" dirty="0">
              <a:solidFill>
                <a:srgbClr val="FF0000"/>
              </a:solidFill>
            </a:endParaRPr>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AUXILIARY </a:t>
            </a:r>
            <a:br>
              <a:rPr lang="en-US" b="1" dirty="0" smtClean="0">
                <a:solidFill>
                  <a:schemeClr val="accent1"/>
                </a:solidFill>
              </a:rPr>
            </a:br>
            <a:r>
              <a:rPr lang="en-US" b="1" dirty="0" smtClean="0">
                <a:solidFill>
                  <a:schemeClr val="accent1"/>
                </a:solidFill>
              </a:rPr>
              <a:t>CREWS</a:t>
            </a:r>
            <a:endParaRPr lang="en-US" b="1" dirty="0">
              <a:solidFill>
                <a:schemeClr val="accent1"/>
              </a:solidFill>
            </a:endParaRPr>
          </a:p>
        </p:txBody>
      </p:sp>
      <p:sp>
        <p:nvSpPr>
          <p:cNvPr id="2" name="Content Placeholder 1"/>
          <p:cNvSpPr>
            <a:spLocks noGrp="1"/>
          </p:cNvSpPr>
          <p:nvPr>
            <p:ph idx="1"/>
          </p:nvPr>
        </p:nvSpPr>
        <p:spPr>
          <a:xfrm>
            <a:off x="457200" y="2286000"/>
            <a:ext cx="8229600" cy="3840163"/>
          </a:xfrm>
        </p:spPr>
        <p:txBody>
          <a:bodyPr/>
          <a:lstStyle/>
          <a:p>
            <a:pPr marL="624078" indent="-514350">
              <a:buAutoNum type="alphaUcPeriod" startAt="5"/>
            </a:pPr>
            <a:r>
              <a:rPr lang="en-US" sz="2800" dirty="0" smtClean="0"/>
              <a:t>Order Issuing Authorities, </a:t>
            </a:r>
            <a:r>
              <a:rPr lang="en-US" sz="2800" b="1" i="1" dirty="0" smtClean="0"/>
              <a:t>(OIA) </a:t>
            </a:r>
            <a:r>
              <a:rPr lang="en-US" sz="2800" b="1" i="1" dirty="0" smtClean="0">
                <a:solidFill>
                  <a:srgbClr val="FF0000"/>
                </a:solidFill>
              </a:rPr>
              <a:t>may add</a:t>
            </a:r>
            <a:r>
              <a:rPr lang="en-US" sz="2800" b="1" i="1" dirty="0" smtClean="0"/>
              <a:t> to crew requirements</a:t>
            </a:r>
            <a:r>
              <a:rPr lang="en-US" sz="2800" dirty="0" smtClean="0"/>
              <a:t> as well as equipment on a facility. </a:t>
            </a:r>
          </a:p>
          <a:p>
            <a:pPr marL="624078" indent="-514350">
              <a:buAutoNum type="alphaUcPeriod" startAt="5"/>
            </a:pPr>
            <a:endParaRPr lang="en-US" sz="800" b="1" dirty="0" smtClean="0"/>
          </a:p>
          <a:p>
            <a:pPr marL="624078" indent="-514350">
              <a:buNone/>
            </a:pPr>
            <a:r>
              <a:rPr lang="en-US" sz="2800" b="1" dirty="0" smtClean="0"/>
              <a:t>	</a:t>
            </a:r>
            <a:r>
              <a:rPr lang="en-US" sz="2800" b="1" u="sng" dirty="0" smtClean="0">
                <a:solidFill>
                  <a:srgbClr val="FF0000"/>
                </a:solidFill>
              </a:rPr>
              <a:t>Ninth district requires 1 coxswain and 2 crew to perform SAR with a facility under 30 feet that has a cabin.</a:t>
            </a:r>
          </a:p>
          <a:p>
            <a:pPr marL="624078" indent="-514350">
              <a:buNone/>
            </a:pPr>
            <a:endParaRPr lang="en-US"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solidFill>
                  <a:schemeClr val="accent1"/>
                </a:solidFill>
              </a:rPr>
              <a:t>MISSIONS</a:t>
            </a:r>
            <a:endParaRPr lang="en-US" b="1" dirty="0">
              <a:solidFill>
                <a:schemeClr val="accent1"/>
              </a:solidFill>
            </a:endParaRPr>
          </a:p>
        </p:txBody>
      </p:sp>
      <p:sp>
        <p:nvSpPr>
          <p:cNvPr id="2" name="Content Placeholder 1"/>
          <p:cNvSpPr>
            <a:spLocks noGrp="1"/>
          </p:cNvSpPr>
          <p:nvPr>
            <p:ph idx="1"/>
          </p:nvPr>
        </p:nvSpPr>
        <p:spPr>
          <a:xfrm>
            <a:off x="457200" y="1600200"/>
            <a:ext cx="8229600" cy="5029200"/>
          </a:xfrm>
        </p:spPr>
        <p:txBody>
          <a:bodyPr>
            <a:normAutofit/>
          </a:bodyPr>
          <a:lstStyle/>
          <a:p>
            <a:endParaRPr lang="en-US" sz="800" dirty="0" smtClean="0"/>
          </a:p>
          <a:p>
            <a:r>
              <a:rPr lang="en-US" sz="2800" dirty="0" smtClean="0"/>
              <a:t>Auxiliary facilities may be used for:</a:t>
            </a:r>
          </a:p>
          <a:p>
            <a:r>
              <a:rPr lang="en-US" sz="2800" dirty="0" smtClean="0"/>
              <a:t> SAR Call-Outs </a:t>
            </a:r>
          </a:p>
          <a:p>
            <a:r>
              <a:rPr lang="en-US" sz="2800" dirty="0" smtClean="0"/>
              <a:t>Safety patrols </a:t>
            </a:r>
          </a:p>
          <a:p>
            <a:r>
              <a:rPr lang="en-US" sz="2800" dirty="0" smtClean="0"/>
              <a:t>Marine Observation Missions </a:t>
            </a:r>
          </a:p>
          <a:p>
            <a:r>
              <a:rPr lang="en-US" sz="2800" dirty="0" smtClean="0"/>
              <a:t>Regattas</a:t>
            </a:r>
          </a:p>
          <a:p>
            <a:r>
              <a:rPr lang="en-US" sz="2800" dirty="0" smtClean="0"/>
              <a:t>Parades</a:t>
            </a:r>
          </a:p>
          <a:p>
            <a:r>
              <a:rPr lang="en-US" sz="2800" dirty="0" smtClean="0"/>
              <a:t>ATON checks </a:t>
            </a:r>
          </a:p>
          <a:p>
            <a:r>
              <a:rPr lang="en-US" sz="2800" dirty="0" smtClean="0"/>
              <a:t>Marine Safety</a:t>
            </a:r>
          </a:p>
        </p:txBody>
      </p:sp>
      <p:pic>
        <p:nvPicPr>
          <p:cNvPr id="4" name="Picture 3" descr="D9LOGO_4.jpg"/>
          <p:cNvPicPr>
            <a:picLocks noChangeAspect="1"/>
          </p:cNvPicPr>
          <p:nvPr/>
        </p:nvPicPr>
        <p:blipFill>
          <a:blip r:embed="rId2" cstate="print"/>
          <a:stretch>
            <a:fillRect/>
          </a:stretch>
        </p:blipFill>
        <p:spPr>
          <a:xfrm>
            <a:off x="7696200" y="0"/>
            <a:ext cx="1447800" cy="1685795"/>
          </a:xfrm>
          <a:prstGeom prst="rect">
            <a:avLst/>
          </a:prstGeom>
        </p:spPr>
      </p:pic>
      <p:pic>
        <p:nvPicPr>
          <p:cNvPr id="7" name="Picture 6" descr="SABOT LOGO FINAL.jpg"/>
          <p:cNvPicPr>
            <a:picLocks noChangeAspect="1"/>
          </p:cNvPicPr>
          <p:nvPr/>
        </p:nvPicPr>
        <p:blipFill>
          <a:blip r:embed="rId3" cstate="print"/>
          <a:srcRect l="7583" r="16588"/>
          <a:stretch>
            <a:fillRect/>
          </a:stretch>
        </p:blipFill>
        <p:spPr>
          <a:xfrm>
            <a:off x="0" y="1"/>
            <a:ext cx="1747904" cy="1676399"/>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PATROL </a:t>
            </a:r>
            <a:br>
              <a:rPr lang="en-US" b="1" dirty="0" smtClean="0">
                <a:solidFill>
                  <a:schemeClr val="accent1"/>
                </a:solidFill>
              </a:rPr>
            </a:br>
            <a:r>
              <a:rPr lang="en-US" b="1" dirty="0" smtClean="0">
                <a:solidFill>
                  <a:schemeClr val="accent1"/>
                </a:solidFill>
              </a:rPr>
              <a:t>ORDERS</a:t>
            </a:r>
            <a:endParaRPr lang="en-US" b="1" dirty="0">
              <a:solidFill>
                <a:schemeClr val="accent1"/>
              </a:solidFill>
            </a:endParaRPr>
          </a:p>
        </p:txBody>
      </p:sp>
      <p:sp>
        <p:nvSpPr>
          <p:cNvPr id="2" name="Content Placeholder 1"/>
          <p:cNvSpPr>
            <a:spLocks noGrp="1"/>
          </p:cNvSpPr>
          <p:nvPr>
            <p:ph idx="1"/>
          </p:nvPr>
        </p:nvSpPr>
        <p:spPr>
          <a:xfrm>
            <a:off x="457200" y="2133600"/>
            <a:ext cx="8229600" cy="4495800"/>
          </a:xfrm>
        </p:spPr>
        <p:txBody>
          <a:bodyPr>
            <a:normAutofit fontScale="92500" lnSpcReduction="10000"/>
          </a:bodyPr>
          <a:lstStyle/>
          <a:p>
            <a:pPr marL="624078" indent="-514350">
              <a:buAutoNum type="alphaUcPeriod"/>
            </a:pPr>
            <a:r>
              <a:rPr lang="en-US" sz="3000" b="1" i="1" dirty="0" smtClean="0">
                <a:solidFill>
                  <a:srgbClr val="FF0000"/>
                </a:solidFill>
              </a:rPr>
              <a:t>Auxiliarists may not use</a:t>
            </a:r>
            <a:r>
              <a:rPr lang="en-US" sz="3000" dirty="0" smtClean="0">
                <a:solidFill>
                  <a:srgbClr val="FF0000"/>
                </a:solidFill>
              </a:rPr>
              <a:t> </a:t>
            </a:r>
            <a:r>
              <a:rPr lang="en-US" sz="3000" dirty="0" smtClean="0"/>
              <a:t>any facility or special purpose facility for any CG or CG Auxiliary purpose or mission unless appropriate patrol orders have been issued and the facility has been accepted for use.</a:t>
            </a:r>
          </a:p>
          <a:p>
            <a:pPr marL="624078" indent="-514350">
              <a:buAutoNum type="alphaUcPeriod"/>
            </a:pPr>
            <a:r>
              <a:rPr lang="en-US" sz="3000" b="1" i="1" dirty="0" smtClean="0">
                <a:solidFill>
                  <a:srgbClr val="FF0000"/>
                </a:solidFill>
              </a:rPr>
              <a:t>Patrol orders do not guarantee liability coverage</a:t>
            </a:r>
            <a:r>
              <a:rPr lang="en-US" sz="3000" dirty="0" smtClean="0"/>
              <a:t>. See NOTE in CMDTINST M16798.3 (series), Chapter 2.A.</a:t>
            </a:r>
          </a:p>
          <a:p>
            <a:pPr marL="624078" indent="-514350">
              <a:buAutoNum type="alphaUcPeriod"/>
            </a:pPr>
            <a:r>
              <a:rPr lang="en-US" sz="3000" b="1" i="1" dirty="0" smtClean="0">
                <a:solidFill>
                  <a:srgbClr val="FF0000"/>
                </a:solidFill>
              </a:rPr>
              <a:t>OIAs may only issue orders to operators </a:t>
            </a:r>
            <a:r>
              <a:rPr lang="en-US" sz="3000" dirty="0" smtClean="0"/>
              <a:t>who will be in charge of an ordered mission.</a:t>
            </a:r>
            <a:endParaRPr lang="en-US" sz="3000"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47904" cy="167640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PATROLS </a:t>
            </a:r>
            <a:br>
              <a:rPr lang="en-US" b="1" dirty="0" smtClean="0">
                <a:solidFill>
                  <a:schemeClr val="accent1"/>
                </a:solidFill>
              </a:rPr>
            </a:br>
            <a:r>
              <a:rPr lang="en-US" b="1" dirty="0" smtClean="0">
                <a:solidFill>
                  <a:schemeClr val="accent1"/>
                </a:solidFill>
              </a:rPr>
              <a:t>ORDERS</a:t>
            </a:r>
            <a:endParaRPr lang="en-US" b="1" dirty="0">
              <a:solidFill>
                <a:schemeClr val="accent1"/>
              </a:solidFill>
            </a:endParaRPr>
          </a:p>
        </p:txBody>
      </p:sp>
      <p:sp>
        <p:nvSpPr>
          <p:cNvPr id="2" name="Content Placeholder 1"/>
          <p:cNvSpPr>
            <a:spLocks noGrp="1"/>
          </p:cNvSpPr>
          <p:nvPr>
            <p:ph idx="1"/>
          </p:nvPr>
        </p:nvSpPr>
        <p:spPr>
          <a:xfrm>
            <a:off x="457200" y="1752600"/>
            <a:ext cx="8229600" cy="4678363"/>
          </a:xfrm>
        </p:spPr>
        <p:txBody>
          <a:bodyPr>
            <a:normAutofit/>
          </a:bodyPr>
          <a:lstStyle/>
          <a:p>
            <a:pPr marL="624078" indent="-514350">
              <a:buAutoNum type="alphaUcPeriod" startAt="4"/>
            </a:pPr>
            <a:r>
              <a:rPr lang="en-US" sz="3000" b="1" i="1" dirty="0" smtClean="0">
                <a:solidFill>
                  <a:srgbClr val="FF0000"/>
                </a:solidFill>
              </a:rPr>
              <a:t>Orders must not exceed known capabilities</a:t>
            </a:r>
            <a:r>
              <a:rPr lang="en-US" sz="3000" dirty="0" smtClean="0">
                <a:solidFill>
                  <a:srgbClr val="FF0000"/>
                </a:solidFill>
              </a:rPr>
              <a:t>, </a:t>
            </a:r>
            <a:r>
              <a:rPr lang="en-US" sz="3000" dirty="0" smtClean="0"/>
              <a:t>and must not go beyond the scope of Auxiliary duties.</a:t>
            </a:r>
          </a:p>
          <a:p>
            <a:pPr marL="624078" indent="-514350">
              <a:buAutoNum type="alphaUcPeriod" startAt="4"/>
            </a:pPr>
            <a:r>
              <a:rPr lang="en-US" sz="3000" b="1" i="1" dirty="0" smtClean="0">
                <a:solidFill>
                  <a:srgbClr val="FF0000"/>
                </a:solidFill>
              </a:rPr>
              <a:t>An Auxiliarist is not required to accept orders</a:t>
            </a:r>
            <a:r>
              <a:rPr lang="en-US" sz="3000" b="1" i="1" dirty="0" smtClean="0"/>
              <a:t>.</a:t>
            </a:r>
          </a:p>
          <a:p>
            <a:pPr marL="624078" indent="-514350">
              <a:buAutoNum type="alphaUcPeriod" startAt="4"/>
            </a:pPr>
            <a:r>
              <a:rPr lang="en-US" sz="3000" b="1" i="1" dirty="0" smtClean="0">
                <a:solidFill>
                  <a:srgbClr val="FF0000"/>
                </a:solidFill>
              </a:rPr>
              <a:t>Completed or aborted missions are officially terminated upon return to point of departure</a:t>
            </a:r>
            <a:r>
              <a:rPr lang="en-US" sz="3000" dirty="0" smtClean="0">
                <a:solidFill>
                  <a:srgbClr val="FF0000"/>
                </a:solidFill>
              </a:rPr>
              <a:t>. </a:t>
            </a:r>
            <a:r>
              <a:rPr lang="en-US" sz="3000" dirty="0" smtClean="0"/>
              <a:t>Patrol orders for completed missions remain in effect until return to the point of origin</a:t>
            </a:r>
            <a:r>
              <a:rPr lang="en-US" dirty="0" smtClean="0"/>
              <a:t>.</a:t>
            </a:r>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524000" cy="1461655"/>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PATROLS </a:t>
            </a:r>
            <a:br>
              <a:rPr lang="en-US" b="1" dirty="0" smtClean="0">
                <a:solidFill>
                  <a:schemeClr val="accent1"/>
                </a:solidFill>
              </a:rPr>
            </a:br>
            <a:r>
              <a:rPr lang="en-US" b="1" dirty="0" smtClean="0">
                <a:solidFill>
                  <a:schemeClr val="accent1"/>
                </a:solidFill>
              </a:rPr>
              <a:t>ORDERS</a:t>
            </a:r>
            <a:endParaRPr lang="en-US" b="1" dirty="0">
              <a:solidFill>
                <a:schemeClr val="accent1"/>
              </a:solidFill>
            </a:endParaRPr>
          </a:p>
        </p:txBody>
      </p:sp>
      <p:sp>
        <p:nvSpPr>
          <p:cNvPr id="2" name="Content Placeholder 1"/>
          <p:cNvSpPr>
            <a:spLocks noGrp="1"/>
          </p:cNvSpPr>
          <p:nvPr>
            <p:ph idx="1"/>
          </p:nvPr>
        </p:nvSpPr>
        <p:spPr>
          <a:xfrm>
            <a:off x="457200" y="1752600"/>
            <a:ext cx="8229600" cy="4572000"/>
          </a:xfrm>
        </p:spPr>
        <p:txBody>
          <a:bodyPr>
            <a:noAutofit/>
          </a:bodyPr>
          <a:lstStyle/>
          <a:p>
            <a:pPr marL="624078" indent="-514350">
              <a:buAutoNum type="alphaUcPeriod" startAt="7"/>
            </a:pPr>
            <a:r>
              <a:rPr lang="en-US" sz="2800" b="1" i="1" dirty="0" smtClean="0">
                <a:solidFill>
                  <a:srgbClr val="FF0000"/>
                </a:solidFill>
              </a:rPr>
              <a:t>Verbal orders </a:t>
            </a:r>
            <a:r>
              <a:rPr lang="en-US" sz="2800" dirty="0" smtClean="0"/>
              <a:t>may be issued in emergencies and when necessary, non-emergencies. These are issued by a CG OIA.</a:t>
            </a:r>
          </a:p>
          <a:p>
            <a:pPr marL="624078" indent="-514350">
              <a:buAutoNum type="alphaUcPeriod" startAt="7"/>
            </a:pPr>
            <a:r>
              <a:rPr lang="en-US" sz="2800" b="1" i="1" dirty="0" smtClean="0">
                <a:solidFill>
                  <a:srgbClr val="FF0000"/>
                </a:solidFill>
              </a:rPr>
              <a:t>Expenses</a:t>
            </a:r>
            <a:r>
              <a:rPr lang="en-US" sz="2800" dirty="0" smtClean="0">
                <a:solidFill>
                  <a:srgbClr val="FF0000"/>
                </a:solidFill>
              </a:rPr>
              <a:t>:</a:t>
            </a:r>
            <a:r>
              <a:rPr lang="en-US" sz="2800" dirty="0" smtClean="0"/>
              <a:t> If authorized, reimbursement for a patrol may include the actual necessary expenses of operation (e.g., payment of fuel, oil, landing or ramp fees, subsistence, and ice, etc.). When trailering a facility, vehicle fuel, tolls, ramp ,hoist fees, and park entrance fees may also be reimbursed. </a:t>
            </a:r>
            <a:endParaRPr lang="en-US" sz="2800"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73162"/>
          </a:xfrm>
        </p:spPr>
        <p:txBody>
          <a:bodyPr>
            <a:normAutofit fontScale="90000"/>
          </a:bodyPr>
          <a:lstStyle/>
          <a:p>
            <a:r>
              <a:rPr lang="en-US" b="1" dirty="0" smtClean="0">
                <a:solidFill>
                  <a:schemeClr val="accent1"/>
                </a:solidFill>
              </a:rPr>
              <a:t>PATROLS </a:t>
            </a:r>
            <a:br>
              <a:rPr lang="en-US" b="1" dirty="0" smtClean="0">
                <a:solidFill>
                  <a:schemeClr val="accent1"/>
                </a:solidFill>
              </a:rPr>
            </a:br>
            <a:r>
              <a:rPr lang="en-US" b="1" dirty="0" smtClean="0">
                <a:solidFill>
                  <a:schemeClr val="accent1"/>
                </a:solidFill>
              </a:rPr>
              <a:t>ORDERS</a:t>
            </a:r>
            <a:endParaRPr lang="en-US" b="1" dirty="0">
              <a:solidFill>
                <a:schemeClr val="accent1"/>
              </a:solidFill>
            </a:endParaRPr>
          </a:p>
        </p:txBody>
      </p:sp>
      <p:sp>
        <p:nvSpPr>
          <p:cNvPr id="2" name="Content Placeholder 1"/>
          <p:cNvSpPr>
            <a:spLocks noGrp="1"/>
          </p:cNvSpPr>
          <p:nvPr>
            <p:ph idx="1"/>
          </p:nvPr>
        </p:nvSpPr>
        <p:spPr>
          <a:xfrm>
            <a:off x="457200" y="1828800"/>
            <a:ext cx="8229600" cy="4297363"/>
          </a:xfrm>
        </p:spPr>
        <p:txBody>
          <a:bodyPr>
            <a:normAutofit fontScale="92500"/>
          </a:bodyPr>
          <a:lstStyle/>
          <a:p>
            <a:pPr marL="681228" indent="-571500">
              <a:buAutoNum type="romanUcPeriod"/>
            </a:pPr>
            <a:r>
              <a:rPr lang="en-US" sz="3000" b="1" i="1" dirty="0" smtClean="0">
                <a:solidFill>
                  <a:srgbClr val="FF0000"/>
                </a:solidFill>
              </a:rPr>
              <a:t>Claims for reimbursement must be submitted within 3 days</a:t>
            </a:r>
            <a:r>
              <a:rPr lang="en-US" sz="3000" dirty="0" smtClean="0">
                <a:solidFill>
                  <a:srgbClr val="FF0000"/>
                </a:solidFill>
              </a:rPr>
              <a:t> (per the “Order Management System) </a:t>
            </a:r>
            <a:r>
              <a:rPr lang="en-US" sz="3000" dirty="0" smtClean="0"/>
              <a:t>after completing the mission. (Retain a copies of receipts)</a:t>
            </a:r>
          </a:p>
          <a:p>
            <a:pPr marL="681228" indent="-571500">
              <a:buAutoNum type="romanUcPeriod"/>
            </a:pPr>
            <a:endParaRPr lang="en-US" sz="800" b="1" i="1" dirty="0" smtClean="0"/>
          </a:p>
          <a:p>
            <a:pPr marL="681228" indent="-571500">
              <a:buAutoNum type="romanUcPeriod"/>
            </a:pPr>
            <a:r>
              <a:rPr lang="en-US" sz="3000" b="1" i="1" dirty="0" smtClean="0">
                <a:solidFill>
                  <a:srgbClr val="FF0000"/>
                </a:solidFill>
              </a:rPr>
              <a:t>Contingency orders </a:t>
            </a:r>
            <a:r>
              <a:rPr lang="en-US" sz="3000" dirty="0" smtClean="0"/>
              <a:t>are issued to coxswains who may discover SAR situations while not assigned to duty and not in contact with the unit commander (OIA). These will be followed up with written orders after completing such a SAR case.</a:t>
            </a:r>
            <a:endParaRPr lang="en-US" sz="3000"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229600" cy="1143000"/>
          </a:xfrm>
        </p:spPr>
        <p:txBody>
          <a:bodyPr>
            <a:normAutofit fontScale="90000"/>
          </a:bodyPr>
          <a:lstStyle/>
          <a:p>
            <a:r>
              <a:rPr lang="en-US" b="1" dirty="0" smtClean="0">
                <a:solidFill>
                  <a:schemeClr val="accent1"/>
                </a:solidFill>
              </a:rPr>
              <a:t>PATROL </a:t>
            </a:r>
            <a:br>
              <a:rPr lang="en-US" b="1" dirty="0" smtClean="0">
                <a:solidFill>
                  <a:schemeClr val="accent1"/>
                </a:solidFill>
              </a:rPr>
            </a:br>
            <a:r>
              <a:rPr lang="en-US" b="1" dirty="0" smtClean="0">
                <a:solidFill>
                  <a:schemeClr val="accent1"/>
                </a:solidFill>
              </a:rPr>
              <a:t>ORDERS</a:t>
            </a:r>
            <a:endParaRPr lang="en-US" b="1" dirty="0">
              <a:solidFill>
                <a:schemeClr val="accent1"/>
              </a:solidFill>
            </a:endParaRPr>
          </a:p>
        </p:txBody>
      </p:sp>
      <p:sp>
        <p:nvSpPr>
          <p:cNvPr id="2" name="Content Placeholder 1"/>
          <p:cNvSpPr>
            <a:spLocks noGrp="1"/>
          </p:cNvSpPr>
          <p:nvPr>
            <p:ph idx="1"/>
          </p:nvPr>
        </p:nvSpPr>
        <p:spPr>
          <a:xfrm>
            <a:off x="457200" y="2133600"/>
            <a:ext cx="8229600" cy="3992563"/>
          </a:xfrm>
        </p:spPr>
        <p:txBody>
          <a:bodyPr/>
          <a:lstStyle/>
          <a:p>
            <a:pPr>
              <a:buNone/>
            </a:pPr>
            <a:r>
              <a:rPr lang="en-US" dirty="0" smtClean="0"/>
              <a:t>I. </a:t>
            </a:r>
            <a:r>
              <a:rPr lang="en-US" b="1" i="1" dirty="0" smtClean="0"/>
              <a:t> </a:t>
            </a:r>
            <a:r>
              <a:rPr lang="en-US" sz="2800" b="1" i="1" dirty="0" smtClean="0">
                <a:solidFill>
                  <a:srgbClr val="FF0000"/>
                </a:solidFill>
              </a:rPr>
              <a:t>SAMA</a:t>
            </a:r>
            <a:r>
              <a:rPr lang="en-US" sz="2800" b="1" i="1" dirty="0" smtClean="0"/>
              <a:t> </a:t>
            </a:r>
            <a:r>
              <a:rPr lang="en-US" sz="2800" dirty="0" smtClean="0"/>
              <a:t>(Standardized Maintenance Allowance) payments </a:t>
            </a:r>
            <a:r>
              <a:rPr lang="en-US" sz="2800" b="1" u="sng" dirty="0" smtClean="0">
                <a:solidFill>
                  <a:srgbClr val="FF0000"/>
                </a:solidFill>
              </a:rPr>
              <a:t>may</a:t>
            </a:r>
            <a:r>
              <a:rPr lang="en-US" sz="2800" dirty="0" smtClean="0">
                <a:solidFill>
                  <a:srgbClr val="FF0000"/>
                </a:solidFill>
              </a:rPr>
              <a:t> </a:t>
            </a:r>
            <a:r>
              <a:rPr lang="en-US" sz="2800" dirty="0" smtClean="0"/>
              <a:t>be paid to a facility owner (depending on fund availability) based on size, power and hours of use on a surface facility. The intent of this is to assist the member-owner with the maintenance of the facility</a:t>
            </a:r>
            <a:r>
              <a:rPr lang="en-US" dirty="0" smtClean="0"/>
              <a:t>.</a:t>
            </a:r>
            <a:endParaRPr lang="en-US" dirty="0"/>
          </a:p>
        </p:txBody>
      </p:sp>
      <p:pic>
        <p:nvPicPr>
          <p:cNvPr id="5" name="Picture 4" descr="D9LOGO_4.jpg"/>
          <p:cNvPicPr>
            <a:picLocks noChangeAspect="1"/>
          </p:cNvPicPr>
          <p:nvPr/>
        </p:nvPicPr>
        <p:blipFill>
          <a:blip r:embed="rId2" cstate="print"/>
          <a:stretch>
            <a:fillRect/>
          </a:stretch>
        </p:blipFill>
        <p:spPr>
          <a:xfrm>
            <a:off x="7620000" y="0"/>
            <a:ext cx="1524000" cy="1828799"/>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MISHAP </a:t>
            </a:r>
            <a:br>
              <a:rPr lang="en-US" b="1" dirty="0" smtClean="0">
                <a:solidFill>
                  <a:schemeClr val="accent1"/>
                </a:solidFill>
              </a:rPr>
            </a:br>
            <a:r>
              <a:rPr lang="en-US" b="1" dirty="0" smtClean="0">
                <a:solidFill>
                  <a:schemeClr val="accent1"/>
                </a:solidFill>
              </a:rPr>
              <a:t>REPORTING</a:t>
            </a:r>
            <a:endParaRPr lang="en-US" b="1" dirty="0">
              <a:solidFill>
                <a:schemeClr val="accent1"/>
              </a:solidFill>
            </a:endParaRPr>
          </a:p>
        </p:txBody>
      </p:sp>
      <p:sp>
        <p:nvSpPr>
          <p:cNvPr id="2" name="Content Placeholder 1"/>
          <p:cNvSpPr>
            <a:spLocks noGrp="1"/>
          </p:cNvSpPr>
          <p:nvPr>
            <p:ph idx="1"/>
          </p:nvPr>
        </p:nvSpPr>
        <p:spPr>
          <a:xfrm>
            <a:off x="457200" y="2286000"/>
            <a:ext cx="8229600" cy="3840163"/>
          </a:xfrm>
        </p:spPr>
        <p:txBody>
          <a:bodyPr>
            <a:noAutofit/>
          </a:bodyPr>
          <a:lstStyle/>
          <a:p>
            <a:pPr marL="514350" indent="-514350">
              <a:buAutoNum type="alphaUcPeriod"/>
            </a:pPr>
            <a:r>
              <a:rPr lang="en-US" sz="2800" b="1" u="sng" dirty="0" smtClean="0">
                <a:solidFill>
                  <a:srgbClr val="FF0000"/>
                </a:solidFill>
              </a:rPr>
              <a:t>An individual or unit with first hand knowledge </a:t>
            </a:r>
            <a:r>
              <a:rPr lang="en-US" sz="2800" dirty="0" smtClean="0"/>
              <a:t>of an accident or incident while assigned to duty </a:t>
            </a:r>
            <a:r>
              <a:rPr lang="en-US" sz="2800" b="1" u="sng" dirty="0" smtClean="0">
                <a:solidFill>
                  <a:srgbClr val="FF0000"/>
                </a:solidFill>
              </a:rPr>
              <a:t>MUST</a:t>
            </a:r>
            <a:r>
              <a:rPr lang="en-US" sz="2800" dirty="0" smtClean="0"/>
              <a:t> report all available information in accordance with district requirements. This includes notifying the OIA, and </a:t>
            </a:r>
            <a:r>
              <a:rPr lang="en-US" sz="2800" b="1" u="sng" dirty="0" smtClean="0">
                <a:solidFill>
                  <a:srgbClr val="FF0000"/>
                </a:solidFill>
              </a:rPr>
              <a:t>completing a MISHAP report</a:t>
            </a:r>
            <a:r>
              <a:rPr lang="en-US" sz="2800" b="1" dirty="0" smtClean="0"/>
              <a:t>.  </a:t>
            </a:r>
            <a:r>
              <a:rPr lang="en-US" sz="2800" dirty="0" smtClean="0"/>
              <a:t>A damage claim may also be initiated. In the event </a:t>
            </a:r>
          </a:p>
          <a:p>
            <a:pPr marL="514350" indent="-514350">
              <a:buNone/>
            </a:pPr>
            <a:r>
              <a:rPr lang="en-US" sz="2800" dirty="0" smtClean="0"/>
              <a:t>      of injury, take care of The injured first.</a:t>
            </a:r>
            <a:endParaRPr lang="en-US" sz="2800" dirty="0"/>
          </a:p>
        </p:txBody>
      </p:sp>
      <p:pic>
        <p:nvPicPr>
          <p:cNvPr id="5" name="Picture 4" descr="D9LOGO_4.jpg"/>
          <p:cNvPicPr>
            <a:picLocks noChangeAspect="1"/>
          </p:cNvPicPr>
          <p:nvPr/>
        </p:nvPicPr>
        <p:blipFill>
          <a:blip r:embed="rId2" cstate="print"/>
          <a:stretch>
            <a:fillRect/>
          </a:stretch>
        </p:blipFill>
        <p:spPr>
          <a:xfrm>
            <a:off x="7683498" y="1"/>
            <a:ext cx="1460501" cy="1752600"/>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MISHAP </a:t>
            </a:r>
            <a:br>
              <a:rPr lang="en-US" b="1" dirty="0" smtClean="0">
                <a:solidFill>
                  <a:schemeClr val="accent1"/>
                </a:solidFill>
              </a:rPr>
            </a:br>
            <a:r>
              <a:rPr lang="en-US" b="1" dirty="0" smtClean="0">
                <a:solidFill>
                  <a:schemeClr val="accent1"/>
                </a:solidFill>
              </a:rPr>
              <a:t>REPORTING</a:t>
            </a:r>
            <a:endParaRPr lang="en-US" b="1" dirty="0">
              <a:solidFill>
                <a:schemeClr val="accent1"/>
              </a:solidFill>
            </a:endParaRPr>
          </a:p>
        </p:txBody>
      </p:sp>
      <p:sp>
        <p:nvSpPr>
          <p:cNvPr id="2" name="Content Placeholder 1"/>
          <p:cNvSpPr>
            <a:spLocks noGrp="1"/>
          </p:cNvSpPr>
          <p:nvPr>
            <p:ph idx="1"/>
          </p:nvPr>
        </p:nvSpPr>
        <p:spPr>
          <a:xfrm>
            <a:off x="381000" y="1676400"/>
            <a:ext cx="8382000" cy="4572000"/>
          </a:xfrm>
        </p:spPr>
        <p:txBody>
          <a:bodyPr>
            <a:noAutofit/>
          </a:bodyPr>
          <a:lstStyle/>
          <a:p>
            <a:pPr marL="624078" indent="-514350">
              <a:buAutoNum type="alphaUcPeriod" startAt="2"/>
            </a:pPr>
            <a:r>
              <a:rPr lang="en-US" sz="2800" b="1" i="1" dirty="0" smtClean="0">
                <a:solidFill>
                  <a:srgbClr val="FF0000"/>
                </a:solidFill>
              </a:rPr>
              <a:t>Damage claim proce</a:t>
            </a:r>
            <a:r>
              <a:rPr lang="en-US" sz="2800" b="1" dirty="0" smtClean="0">
                <a:solidFill>
                  <a:srgbClr val="FF0000"/>
                </a:solidFill>
              </a:rPr>
              <a:t>dures</a:t>
            </a:r>
            <a:r>
              <a:rPr lang="en-US" sz="2800" dirty="0" smtClean="0">
                <a:solidFill>
                  <a:srgbClr val="FF0000"/>
                </a:solidFill>
              </a:rPr>
              <a:t> </a:t>
            </a:r>
            <a:r>
              <a:rPr lang="en-US" sz="2800" dirty="0" smtClean="0"/>
              <a:t>include the following: </a:t>
            </a:r>
            <a:endParaRPr lang="en-US" sz="2800" dirty="0"/>
          </a:p>
          <a:p>
            <a:pPr marL="624078" indent="-514350"/>
            <a:r>
              <a:rPr lang="en-US" sz="2800" dirty="0" smtClean="0"/>
              <a:t>	Immediate report of loss or damage</a:t>
            </a:r>
          </a:p>
          <a:p>
            <a:pPr marL="624078" indent="-514350"/>
            <a:r>
              <a:rPr lang="en-US" sz="2800" dirty="0" smtClean="0"/>
              <a:t>	Insurance company involvement</a:t>
            </a:r>
          </a:p>
          <a:p>
            <a:pPr marL="624078" indent="-514350"/>
            <a:r>
              <a:rPr lang="en-US" sz="2800" dirty="0" smtClean="0"/>
              <a:t>	Claim submission</a:t>
            </a:r>
          </a:p>
          <a:p>
            <a:pPr marL="624078" indent="-514350"/>
            <a:r>
              <a:rPr lang="en-US" sz="2800" dirty="0" smtClean="0"/>
              <a:t>	Claim investigation</a:t>
            </a:r>
          </a:p>
          <a:p>
            <a:pPr marL="624078" indent="-514350">
              <a:buNone/>
            </a:pPr>
            <a:r>
              <a:rPr lang="en-US" sz="2800" b="1" i="1" dirty="0" smtClean="0">
                <a:solidFill>
                  <a:srgbClr val="FF0000"/>
                </a:solidFill>
              </a:rPr>
              <a:t>No action to repair shall be taken </a:t>
            </a:r>
            <a:r>
              <a:rPr lang="en-US" sz="2800" dirty="0" smtClean="0"/>
              <a:t>until the CG has </a:t>
            </a:r>
          </a:p>
          <a:p>
            <a:pPr marL="624078" indent="-514350">
              <a:buNone/>
            </a:pPr>
            <a:r>
              <a:rPr lang="en-US" sz="2800" dirty="0" smtClean="0"/>
              <a:t>completed its investigation. The Insurance company </a:t>
            </a:r>
          </a:p>
          <a:p>
            <a:pPr marL="624078" indent="-514350">
              <a:buNone/>
            </a:pPr>
            <a:r>
              <a:rPr lang="en-US" sz="2800" dirty="0" smtClean="0"/>
              <a:t>should also be notified in the event the claim is </a:t>
            </a:r>
          </a:p>
          <a:p>
            <a:pPr marL="624078" indent="-514350">
              <a:buNone/>
            </a:pPr>
            <a:r>
              <a:rPr lang="en-US" sz="2800" dirty="0" smtClean="0"/>
              <a:t>rejected.</a:t>
            </a:r>
            <a:endParaRPr lang="en-US" sz="28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MISHAP </a:t>
            </a:r>
            <a:br>
              <a:rPr lang="en-US" b="1" dirty="0" smtClean="0">
                <a:solidFill>
                  <a:schemeClr val="accent1"/>
                </a:solidFill>
              </a:rPr>
            </a:br>
            <a:r>
              <a:rPr lang="en-US" b="1" dirty="0" smtClean="0">
                <a:solidFill>
                  <a:schemeClr val="accent1"/>
                </a:solidFill>
              </a:rPr>
              <a:t>REPORTING</a:t>
            </a:r>
            <a:endParaRPr lang="en-US" b="1" dirty="0">
              <a:solidFill>
                <a:schemeClr val="accent1"/>
              </a:solidFill>
            </a:endParaRPr>
          </a:p>
        </p:txBody>
      </p:sp>
      <p:sp>
        <p:nvSpPr>
          <p:cNvPr id="2" name="Content Placeholder 1"/>
          <p:cNvSpPr>
            <a:spLocks noGrp="1"/>
          </p:cNvSpPr>
          <p:nvPr>
            <p:ph idx="1"/>
          </p:nvPr>
        </p:nvSpPr>
        <p:spPr>
          <a:xfrm>
            <a:off x="457200" y="1752600"/>
            <a:ext cx="8229600" cy="4373563"/>
          </a:xfrm>
        </p:spPr>
        <p:txBody>
          <a:bodyPr>
            <a:normAutofit/>
          </a:bodyPr>
          <a:lstStyle/>
          <a:p>
            <a:pPr marL="624078" indent="-514350">
              <a:buAutoNum type="alphaUcPeriod" startAt="3"/>
            </a:pPr>
            <a:r>
              <a:rPr lang="en-US" sz="2800" b="1" i="1" dirty="0" smtClean="0">
                <a:solidFill>
                  <a:srgbClr val="FF0000"/>
                </a:solidFill>
              </a:rPr>
              <a:t>The Coast Guard OIA shall investigate all claims </a:t>
            </a:r>
            <a:r>
              <a:rPr lang="en-US" sz="2800" dirty="0" smtClean="0"/>
              <a:t>in accordance with MLC guidelines. </a:t>
            </a:r>
            <a:r>
              <a:rPr lang="en-US" sz="2800" dirty="0" smtClean="0">
                <a:solidFill>
                  <a:srgbClr val="FF0000"/>
                </a:solidFill>
              </a:rPr>
              <a:t>The OIA does not have to investigate minor claims under $200. </a:t>
            </a:r>
            <a:r>
              <a:rPr lang="en-US" sz="2800" dirty="0" smtClean="0"/>
              <a:t>Payment for minor claims may be authorized by the OIA and paid out of the OIA’s normal operating expenses. </a:t>
            </a:r>
            <a:r>
              <a:rPr lang="en-US" sz="2800" dirty="0" smtClean="0">
                <a:solidFill>
                  <a:srgbClr val="FF0000"/>
                </a:solidFill>
              </a:rPr>
              <a:t>All damage claims must be linked to some identifiable patrol cause during an ordered mission.</a:t>
            </a:r>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676400" cy="1607820"/>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MISHAP </a:t>
            </a:r>
            <a:br>
              <a:rPr lang="en-US" b="1" dirty="0" smtClean="0">
                <a:solidFill>
                  <a:schemeClr val="accent1"/>
                </a:solidFill>
              </a:rPr>
            </a:br>
            <a:r>
              <a:rPr lang="en-US" b="1" dirty="0" smtClean="0">
                <a:solidFill>
                  <a:schemeClr val="accent1"/>
                </a:solidFill>
              </a:rPr>
              <a:t>REPORTING</a:t>
            </a:r>
            <a:endParaRPr lang="en-US" b="1" dirty="0">
              <a:solidFill>
                <a:schemeClr val="accent1"/>
              </a:solidFill>
            </a:endParaRPr>
          </a:p>
        </p:txBody>
      </p:sp>
      <p:sp>
        <p:nvSpPr>
          <p:cNvPr id="2" name="Content Placeholder 1"/>
          <p:cNvSpPr>
            <a:spLocks noGrp="1"/>
          </p:cNvSpPr>
          <p:nvPr>
            <p:ph idx="1"/>
          </p:nvPr>
        </p:nvSpPr>
        <p:spPr>
          <a:xfrm>
            <a:off x="457200" y="1981200"/>
            <a:ext cx="8229600" cy="4144963"/>
          </a:xfrm>
        </p:spPr>
        <p:txBody>
          <a:bodyPr>
            <a:normAutofit/>
          </a:bodyPr>
          <a:lstStyle/>
          <a:p>
            <a:pPr marL="624078" indent="-514350">
              <a:buAutoNum type="alphaUcPeriod" startAt="4"/>
            </a:pPr>
            <a:r>
              <a:rPr lang="en-US" sz="2800" dirty="0" smtClean="0"/>
              <a:t>When there is a </a:t>
            </a:r>
            <a:r>
              <a:rPr lang="en-US" sz="2800" b="1" i="1" dirty="0" smtClean="0">
                <a:solidFill>
                  <a:srgbClr val="FF0000"/>
                </a:solidFill>
              </a:rPr>
              <a:t>catastrophic failure </a:t>
            </a:r>
            <a:r>
              <a:rPr lang="en-US" sz="2800" dirty="0" smtClean="0"/>
              <a:t>to an Auxiliary facility, where the facility is damaged by reason of its use, such a claim </a:t>
            </a:r>
            <a:r>
              <a:rPr lang="en-US" sz="2800" b="1" u="sng" dirty="0" smtClean="0">
                <a:solidFill>
                  <a:srgbClr val="FF0000"/>
                </a:solidFill>
              </a:rPr>
              <a:t>may</a:t>
            </a:r>
            <a:r>
              <a:rPr lang="en-US" sz="2800" dirty="0" smtClean="0">
                <a:solidFill>
                  <a:srgbClr val="FF0000"/>
                </a:solidFill>
              </a:rPr>
              <a:t> be payable </a:t>
            </a:r>
            <a:r>
              <a:rPr lang="en-US" sz="2800" dirty="0" smtClean="0"/>
              <a:t>for repair and replacement of the facility or equipment subject to the availability of funds. An Auxiliarist </a:t>
            </a:r>
            <a:r>
              <a:rPr lang="en-US" sz="2800" b="1" i="1" dirty="0" smtClean="0">
                <a:solidFill>
                  <a:srgbClr val="FF0000"/>
                </a:solidFill>
              </a:rPr>
              <a:t>must</a:t>
            </a:r>
            <a:r>
              <a:rPr lang="en-US" sz="2800" dirty="0" smtClean="0">
                <a:solidFill>
                  <a:srgbClr val="FF0000"/>
                </a:solidFill>
              </a:rPr>
              <a:t> </a:t>
            </a:r>
            <a:r>
              <a:rPr lang="en-US" sz="2800" dirty="0" smtClean="0"/>
              <a:t>maintain a facility log book documenting personal and CG) use. The log </a:t>
            </a:r>
            <a:r>
              <a:rPr lang="en-US" sz="2800" b="1" dirty="0" smtClean="0">
                <a:solidFill>
                  <a:srgbClr val="FF0000"/>
                </a:solidFill>
              </a:rPr>
              <a:t>must</a:t>
            </a:r>
            <a:r>
              <a:rPr lang="en-US" sz="2800" dirty="0" smtClean="0"/>
              <a:t> be in a bound book. Loose leaf is not acceptable.</a:t>
            </a:r>
            <a:endParaRPr lang="en-US" sz="28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524000" cy="1461655"/>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MISHAP </a:t>
            </a:r>
            <a:br>
              <a:rPr lang="en-US" b="1" dirty="0" smtClean="0">
                <a:solidFill>
                  <a:schemeClr val="accent1"/>
                </a:solidFill>
              </a:rPr>
            </a:br>
            <a:r>
              <a:rPr lang="en-US" b="1" dirty="0" smtClean="0">
                <a:solidFill>
                  <a:schemeClr val="accent1"/>
                </a:solidFill>
              </a:rPr>
              <a:t>REPORTING</a:t>
            </a:r>
            <a:endParaRPr lang="en-US" b="1" dirty="0">
              <a:solidFill>
                <a:schemeClr val="accent1"/>
              </a:solidFill>
            </a:endParaRPr>
          </a:p>
        </p:txBody>
      </p:sp>
      <p:sp>
        <p:nvSpPr>
          <p:cNvPr id="2" name="Content Placeholder 1"/>
          <p:cNvSpPr>
            <a:spLocks noGrp="1"/>
          </p:cNvSpPr>
          <p:nvPr>
            <p:ph idx="1"/>
          </p:nvPr>
        </p:nvSpPr>
        <p:spPr/>
        <p:txBody>
          <a:bodyPr>
            <a:normAutofit fontScale="85000" lnSpcReduction="10000"/>
          </a:bodyPr>
          <a:lstStyle/>
          <a:p>
            <a:pPr marL="624078" indent="-514350">
              <a:buAutoNum type="alphaUcPeriod" startAt="5"/>
            </a:pPr>
            <a:r>
              <a:rPr lang="en-US" b="1" i="1" dirty="0" smtClean="0">
                <a:solidFill>
                  <a:srgbClr val="FF0000"/>
                </a:solidFill>
              </a:rPr>
              <a:t>Claims are not payable </a:t>
            </a:r>
            <a:r>
              <a:rPr lang="en-US" dirty="0" smtClean="0"/>
              <a:t>if it is the result of </a:t>
            </a:r>
            <a:r>
              <a:rPr lang="en-US" b="1" dirty="0" smtClean="0">
                <a:solidFill>
                  <a:srgbClr val="FF0000"/>
                </a:solidFill>
              </a:rPr>
              <a:t>gross negligence</a:t>
            </a:r>
            <a:r>
              <a:rPr lang="en-US" dirty="0" smtClean="0"/>
              <a:t> or willful misconduct of the claimant.</a:t>
            </a:r>
          </a:p>
          <a:p>
            <a:pPr marL="624078" indent="-514350">
              <a:buAutoNum type="alphaUcPeriod" startAt="5"/>
            </a:pPr>
            <a:endParaRPr lang="en-US" sz="900" dirty="0" smtClean="0"/>
          </a:p>
          <a:p>
            <a:pPr marL="624078" indent="-514350">
              <a:buAutoNum type="alphaUcPeriod" startAt="5"/>
            </a:pPr>
            <a:r>
              <a:rPr lang="en-US" dirty="0" smtClean="0"/>
              <a:t>Auxiliarists must to the best extent possible, </a:t>
            </a:r>
            <a:r>
              <a:rPr lang="en-US" b="1" i="1" dirty="0" smtClean="0">
                <a:solidFill>
                  <a:srgbClr val="FF0000"/>
                </a:solidFill>
              </a:rPr>
              <a:t>reduce the risk of loss</a:t>
            </a:r>
            <a:r>
              <a:rPr lang="en-US" b="1" i="1" dirty="0" smtClean="0"/>
              <a:t> </a:t>
            </a:r>
            <a:r>
              <a:rPr lang="en-US" dirty="0" smtClean="0"/>
              <a:t>or damage to personal property by removing all personal property from an Auxiliary facility while assigned to duty.</a:t>
            </a:r>
          </a:p>
          <a:p>
            <a:pPr marL="624078" indent="-514350">
              <a:buAutoNum type="alphaUcPeriod" startAt="5"/>
            </a:pPr>
            <a:endParaRPr lang="en-US" sz="900" dirty="0" smtClean="0"/>
          </a:p>
          <a:p>
            <a:pPr marL="624078" indent="-514350">
              <a:buAutoNum type="alphaUcPeriod" startAt="5"/>
            </a:pPr>
            <a:r>
              <a:rPr lang="en-US" b="1" dirty="0" smtClean="0"/>
              <a:t>Personal injur</a:t>
            </a:r>
            <a:r>
              <a:rPr lang="en-US" i="1" dirty="0" smtClean="0"/>
              <a:t>y </a:t>
            </a:r>
            <a:r>
              <a:rPr lang="en-US" b="1" dirty="0" smtClean="0"/>
              <a:t>while assigned to duty should be reported to the OIA and DIRAUX (via the chain of leadership) </a:t>
            </a:r>
            <a:r>
              <a:rPr lang="en-US" b="1" u="sng" dirty="0" smtClean="0">
                <a:solidFill>
                  <a:srgbClr val="FF0000"/>
                </a:solidFill>
              </a:rPr>
              <a:t>immediately </a:t>
            </a:r>
            <a:r>
              <a:rPr lang="en-US" b="1" dirty="0" smtClean="0"/>
              <a:t>and seek proper medical attention. </a:t>
            </a:r>
            <a:endParaRPr lang="en-US" b="1"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447800" cy="13885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b="1" dirty="0" smtClean="0">
                <a:solidFill>
                  <a:schemeClr val="accent1"/>
                </a:solidFill>
              </a:rPr>
              <a:t>D9 SAR ETHOS</a:t>
            </a:r>
            <a:endParaRPr lang="en-US" sz="4800" b="1" dirty="0">
              <a:solidFill>
                <a:schemeClr val="accent1"/>
              </a:solidFill>
            </a:endParaRPr>
          </a:p>
        </p:txBody>
      </p:sp>
      <p:sp>
        <p:nvSpPr>
          <p:cNvPr id="2" name="Content Placeholder 1"/>
          <p:cNvSpPr>
            <a:spLocks noGrp="1"/>
          </p:cNvSpPr>
          <p:nvPr>
            <p:ph idx="1"/>
          </p:nvPr>
        </p:nvSpPr>
        <p:spPr/>
        <p:txBody>
          <a:bodyPr/>
          <a:lstStyle/>
          <a:p>
            <a:r>
              <a:rPr lang="en-US" dirty="0" smtClean="0">
                <a:solidFill>
                  <a:srgbClr val="FF0000"/>
                </a:solidFill>
              </a:rPr>
              <a:t>“</a:t>
            </a:r>
            <a:r>
              <a:rPr lang="en-US" sz="3200" b="1" dirty="0" smtClean="0">
                <a:solidFill>
                  <a:srgbClr val="FF0000"/>
                </a:solidFill>
              </a:rPr>
              <a:t>The CGD Nine SAR Responders should treat every potential victim as one of our own family.”</a:t>
            </a:r>
            <a:endParaRPr lang="en-US" sz="3200" b="1" dirty="0">
              <a:solidFill>
                <a:srgbClr val="FF0000"/>
              </a:solidFill>
            </a:endParaRPr>
          </a:p>
        </p:txBody>
      </p:sp>
      <p:pic>
        <p:nvPicPr>
          <p:cNvPr id="4" name="Picture 3" descr="D9LOGO_4.jpg"/>
          <p:cNvPicPr>
            <a:picLocks noChangeAspect="1"/>
          </p:cNvPicPr>
          <p:nvPr/>
        </p:nvPicPr>
        <p:blipFill>
          <a:blip r:embed="rId2" cstate="print"/>
          <a:stretch>
            <a:fillRect/>
          </a:stretch>
        </p:blipFill>
        <p:spPr>
          <a:xfrm>
            <a:off x="0" y="3124200"/>
            <a:ext cx="9144000" cy="3707704"/>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MISHAP </a:t>
            </a:r>
            <a:br>
              <a:rPr lang="en-US" b="1" dirty="0" smtClean="0">
                <a:solidFill>
                  <a:schemeClr val="accent1"/>
                </a:solidFill>
              </a:rPr>
            </a:br>
            <a:r>
              <a:rPr lang="en-US" b="1" dirty="0" smtClean="0">
                <a:solidFill>
                  <a:schemeClr val="accent1"/>
                </a:solidFill>
              </a:rPr>
              <a:t>REPORTING</a:t>
            </a:r>
            <a:endParaRPr lang="en-US" b="1" dirty="0">
              <a:solidFill>
                <a:schemeClr val="accent1"/>
              </a:solidFill>
            </a:endParaRPr>
          </a:p>
        </p:txBody>
      </p:sp>
      <p:sp>
        <p:nvSpPr>
          <p:cNvPr id="2" name="Content Placeholder 1"/>
          <p:cNvSpPr>
            <a:spLocks noGrp="1"/>
          </p:cNvSpPr>
          <p:nvPr>
            <p:ph idx="1"/>
          </p:nvPr>
        </p:nvSpPr>
        <p:spPr>
          <a:xfrm>
            <a:off x="457200" y="2057400"/>
            <a:ext cx="8229600" cy="4068763"/>
          </a:xfrm>
        </p:spPr>
        <p:txBody>
          <a:bodyPr>
            <a:noAutofit/>
          </a:bodyPr>
          <a:lstStyle/>
          <a:p>
            <a:pPr marL="624078" indent="-514350">
              <a:buAutoNum type="alphaUcPeriod" startAt="8"/>
            </a:pPr>
            <a:r>
              <a:rPr lang="en-US" sz="2800" b="1" i="1" dirty="0" smtClean="0">
                <a:solidFill>
                  <a:srgbClr val="FF0000"/>
                </a:solidFill>
              </a:rPr>
              <a:t>Third party claims </a:t>
            </a:r>
            <a:r>
              <a:rPr lang="en-US" sz="2800" dirty="0" smtClean="0"/>
              <a:t>against the CG, the Auxiliary, or </a:t>
            </a:r>
          </a:p>
          <a:p>
            <a:pPr marL="624078" indent="-514350">
              <a:buNone/>
            </a:pPr>
            <a:r>
              <a:rPr lang="en-US" sz="2800" dirty="0" smtClean="0"/>
              <a:t>	an individual Auxiliarist from an incident occurring </a:t>
            </a:r>
          </a:p>
          <a:p>
            <a:pPr marL="624078" indent="-514350">
              <a:buNone/>
            </a:pPr>
            <a:r>
              <a:rPr lang="en-US" sz="2800" dirty="0" smtClean="0"/>
              <a:t>	while assigned to duty will be defended by the U.S. </a:t>
            </a:r>
          </a:p>
          <a:p>
            <a:pPr marL="624078" indent="-514350">
              <a:buNone/>
            </a:pPr>
            <a:r>
              <a:rPr lang="en-US" sz="2800" dirty="0" smtClean="0"/>
              <a:t>	Government. </a:t>
            </a:r>
            <a:r>
              <a:rPr lang="en-US" sz="2800" b="1" dirty="0" smtClean="0">
                <a:solidFill>
                  <a:srgbClr val="FF0000"/>
                </a:solidFill>
              </a:rPr>
              <a:t>Members must keep accurate </a:t>
            </a:r>
          </a:p>
          <a:p>
            <a:pPr marL="624078" indent="-514350">
              <a:buNone/>
            </a:pPr>
            <a:r>
              <a:rPr lang="en-US" sz="2800" b="1" dirty="0" smtClean="0">
                <a:solidFill>
                  <a:srgbClr val="FF0000"/>
                </a:solidFill>
              </a:rPr>
              <a:t>       written records of any such incident</a:t>
            </a:r>
            <a:r>
              <a:rPr lang="en-US" sz="2800" dirty="0" smtClean="0"/>
              <a:t>. Record </a:t>
            </a:r>
          </a:p>
          <a:p>
            <a:pPr marL="624078" indent="-514350">
              <a:buNone/>
            </a:pPr>
            <a:r>
              <a:rPr lang="en-US" sz="2800" dirty="0" smtClean="0"/>
              <a:t>	names of witnesses, get photographs, and </a:t>
            </a:r>
          </a:p>
          <a:p>
            <a:pPr marL="624078" indent="-514350">
              <a:buNone/>
            </a:pPr>
            <a:r>
              <a:rPr lang="en-US" sz="2800" dirty="0" smtClean="0"/>
              <a:t>	statements to the extent possible.</a:t>
            </a:r>
            <a:endParaRPr lang="en-US" sz="28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FACILITY </a:t>
            </a:r>
            <a:br>
              <a:rPr lang="en-US" b="1" dirty="0" smtClean="0">
                <a:solidFill>
                  <a:schemeClr val="accent1"/>
                </a:solidFill>
              </a:rPr>
            </a:br>
            <a:r>
              <a:rPr lang="en-US" b="1" dirty="0" smtClean="0">
                <a:solidFill>
                  <a:schemeClr val="accent1"/>
                </a:solidFill>
              </a:rPr>
              <a:t>MARKINGS</a:t>
            </a:r>
            <a:endParaRPr lang="en-US" b="1" dirty="0">
              <a:solidFill>
                <a:schemeClr val="accent1"/>
              </a:solidFill>
            </a:endParaRPr>
          </a:p>
        </p:txBody>
      </p:sp>
      <p:sp>
        <p:nvSpPr>
          <p:cNvPr id="2" name="Content Placeholder 1"/>
          <p:cNvSpPr>
            <a:spLocks noGrp="1"/>
          </p:cNvSpPr>
          <p:nvPr>
            <p:ph idx="1"/>
          </p:nvPr>
        </p:nvSpPr>
        <p:spPr>
          <a:xfrm>
            <a:off x="457200" y="2133600"/>
            <a:ext cx="8229600" cy="3992563"/>
          </a:xfrm>
        </p:spPr>
        <p:txBody>
          <a:bodyPr>
            <a:normAutofit lnSpcReduction="10000"/>
          </a:bodyPr>
          <a:lstStyle/>
          <a:p>
            <a:pPr marL="624078" indent="-514350">
              <a:buAutoNum type="alphaUcPeriod"/>
            </a:pPr>
            <a:r>
              <a:rPr lang="en-US" sz="3000" dirty="0" smtClean="0"/>
              <a:t>All underway facilities </a:t>
            </a:r>
            <a:r>
              <a:rPr lang="en-US" sz="3000" b="1" i="1" dirty="0" smtClean="0">
                <a:solidFill>
                  <a:srgbClr val="FF0000"/>
                </a:solidFill>
              </a:rPr>
              <a:t>must</a:t>
            </a:r>
            <a:r>
              <a:rPr lang="en-US" sz="3000" dirty="0" smtClean="0"/>
              <a:t> while underway on orders display the U.S. Ensign.</a:t>
            </a:r>
          </a:p>
          <a:p>
            <a:pPr marL="624078" indent="-514350">
              <a:buAutoNum type="alphaUcPeriod"/>
            </a:pPr>
            <a:endParaRPr lang="en-US" sz="800" dirty="0" smtClean="0"/>
          </a:p>
          <a:p>
            <a:pPr marL="624078" indent="-514350">
              <a:buAutoNum type="alphaUcPeriod"/>
            </a:pPr>
            <a:r>
              <a:rPr lang="en-US" sz="3000" dirty="0" smtClean="0"/>
              <a:t>The </a:t>
            </a:r>
            <a:r>
              <a:rPr lang="en-US" sz="3000" b="1" i="1" dirty="0" smtClean="0">
                <a:solidFill>
                  <a:srgbClr val="FF0000"/>
                </a:solidFill>
              </a:rPr>
              <a:t>U.S. Ensign must </a:t>
            </a:r>
            <a:r>
              <a:rPr lang="en-US" sz="3000" dirty="0" smtClean="0"/>
              <a:t>be flown anytime the Auxiliary Ensign or Auxiliary Patrol Ensign is flown.</a:t>
            </a:r>
          </a:p>
          <a:p>
            <a:pPr marL="624078" indent="-514350">
              <a:buAutoNum type="alphaUcPeriod"/>
            </a:pPr>
            <a:endParaRPr lang="en-US" sz="800" dirty="0" smtClean="0"/>
          </a:p>
          <a:p>
            <a:pPr marL="624078" indent="-514350">
              <a:buAutoNum type="alphaUcPeriod"/>
            </a:pPr>
            <a:r>
              <a:rPr lang="en-US" sz="2800" dirty="0" smtClean="0"/>
              <a:t>The </a:t>
            </a:r>
            <a:r>
              <a:rPr lang="en-US" sz="2800" b="1" i="1" dirty="0" smtClean="0">
                <a:solidFill>
                  <a:srgbClr val="FF0000"/>
                </a:solidFill>
              </a:rPr>
              <a:t>National Ensign </a:t>
            </a:r>
            <a:r>
              <a:rPr lang="en-US" sz="2800" dirty="0" smtClean="0"/>
              <a:t>must be about one inch on the fly for each foot of overall length of the facility. See chart on next slide:</a:t>
            </a:r>
            <a:endParaRPr lang="en-US" sz="28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668455" cy="1600200"/>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FACILITY </a:t>
            </a:r>
            <a:br>
              <a:rPr lang="en-US" b="1" dirty="0" smtClean="0">
                <a:solidFill>
                  <a:schemeClr val="accent1"/>
                </a:solidFill>
              </a:rPr>
            </a:br>
            <a:r>
              <a:rPr lang="en-US" b="1" dirty="0" smtClean="0">
                <a:solidFill>
                  <a:schemeClr val="accent1"/>
                </a:solidFill>
              </a:rPr>
              <a:t>MARKINGS</a:t>
            </a:r>
            <a:endParaRPr lang="en-US" b="1" dirty="0">
              <a:solidFill>
                <a:schemeClr val="accent1"/>
              </a:solidFill>
            </a:endParaRPr>
          </a:p>
        </p:txBody>
      </p:sp>
      <p:sp>
        <p:nvSpPr>
          <p:cNvPr id="2" name="Content Placeholder 1"/>
          <p:cNvSpPr>
            <a:spLocks noGrp="1"/>
          </p:cNvSpPr>
          <p:nvPr>
            <p:ph idx="1"/>
          </p:nvPr>
        </p:nvSpPr>
        <p:spPr>
          <a:xfrm>
            <a:off x="457200" y="2057400"/>
            <a:ext cx="8229600" cy="4572000"/>
          </a:xfrm>
        </p:spPr>
        <p:txBody>
          <a:bodyPr/>
          <a:lstStyle/>
          <a:p>
            <a:pPr>
              <a:buNone/>
            </a:pPr>
            <a:r>
              <a:rPr lang="en-US" b="1" u="sng" dirty="0" smtClean="0"/>
              <a:t>LENGTH</a:t>
            </a:r>
            <a:r>
              <a:rPr lang="en-US" dirty="0" smtClean="0"/>
              <a:t>		</a:t>
            </a:r>
            <a:r>
              <a:rPr lang="en-US" b="1" u="sng" dirty="0" smtClean="0"/>
              <a:t>U.S. ENSIGN</a:t>
            </a:r>
            <a:r>
              <a:rPr lang="en-US" dirty="0" smtClean="0"/>
              <a:t>	</a:t>
            </a:r>
            <a:r>
              <a:rPr lang="en-US" b="1" u="sng" dirty="0" smtClean="0"/>
              <a:t>AUX/PATROL</a:t>
            </a:r>
          </a:p>
          <a:p>
            <a:pPr>
              <a:buNone/>
            </a:pPr>
            <a:r>
              <a:rPr lang="en-US" dirty="0" smtClean="0"/>
              <a:t>14’ – 18’		   12” X 24”	  9” X 15.5”</a:t>
            </a:r>
          </a:p>
          <a:p>
            <a:pPr>
              <a:buNone/>
            </a:pPr>
            <a:r>
              <a:rPr lang="en-US" dirty="0" smtClean="0"/>
              <a:t>18’ – 24’		   16” X 24”	12” X 21”</a:t>
            </a:r>
          </a:p>
          <a:p>
            <a:pPr>
              <a:buNone/>
            </a:pPr>
            <a:r>
              <a:rPr lang="en-US" dirty="0" smtClean="0"/>
              <a:t>24’ – 30’	 	   20” X 30”	15” X 24”</a:t>
            </a:r>
          </a:p>
          <a:p>
            <a:pPr>
              <a:buNone/>
            </a:pPr>
            <a:r>
              <a:rPr lang="en-US" dirty="0" smtClean="0"/>
              <a:t>30’ – 36’		   24” X 36”	24” X 36”</a:t>
            </a:r>
          </a:p>
          <a:p>
            <a:pPr>
              <a:buNone/>
            </a:pPr>
            <a:r>
              <a:rPr lang="en-US" dirty="0" smtClean="0"/>
              <a:t>OVER 36’		   30” X 48”	30” X 48”</a:t>
            </a: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FACILITY </a:t>
            </a:r>
            <a:br>
              <a:rPr lang="en-US" b="1" dirty="0" smtClean="0">
                <a:solidFill>
                  <a:schemeClr val="accent1"/>
                </a:solidFill>
              </a:rPr>
            </a:br>
            <a:r>
              <a:rPr lang="en-US" b="1" dirty="0" smtClean="0">
                <a:solidFill>
                  <a:schemeClr val="accent1"/>
                </a:solidFill>
              </a:rPr>
              <a:t>MARKINGS</a:t>
            </a:r>
            <a:endParaRPr lang="en-US" b="1" dirty="0">
              <a:solidFill>
                <a:schemeClr val="accent1"/>
              </a:solidFill>
            </a:endParaRPr>
          </a:p>
        </p:txBody>
      </p:sp>
      <p:sp>
        <p:nvSpPr>
          <p:cNvPr id="2" name="Content Placeholder 1"/>
          <p:cNvSpPr>
            <a:spLocks noGrp="1"/>
          </p:cNvSpPr>
          <p:nvPr>
            <p:ph idx="1"/>
          </p:nvPr>
        </p:nvSpPr>
        <p:spPr>
          <a:xfrm>
            <a:off x="457200" y="1752600"/>
            <a:ext cx="8229600" cy="4373563"/>
          </a:xfrm>
        </p:spPr>
        <p:txBody>
          <a:bodyPr>
            <a:normAutofit lnSpcReduction="10000"/>
          </a:bodyPr>
          <a:lstStyle/>
          <a:p>
            <a:pPr marL="624078" indent="-514350">
              <a:buAutoNum type="alphaUcPeriod" startAt="4"/>
            </a:pPr>
            <a:r>
              <a:rPr lang="en-US" sz="3000" b="1" dirty="0" smtClean="0">
                <a:solidFill>
                  <a:srgbClr val="FF0000"/>
                </a:solidFill>
              </a:rPr>
              <a:t>An Auxiliary facility must fly the CG Ensign when there is a CG officer or petty officer onboard</a:t>
            </a:r>
            <a:r>
              <a:rPr lang="en-US" sz="3000" b="1" i="1" dirty="0" smtClean="0"/>
              <a:t>.</a:t>
            </a:r>
            <a:r>
              <a:rPr lang="en-US" sz="3000" dirty="0" smtClean="0"/>
              <a:t> </a:t>
            </a:r>
            <a:r>
              <a:rPr lang="en-US" sz="3000" dirty="0" smtClean="0">
                <a:solidFill>
                  <a:srgbClr val="FF0000"/>
                </a:solidFill>
              </a:rPr>
              <a:t>The Auxiliary or Auxiliary Patrol Ensign (and any other flags, pennants, burgees) must not be flown with the CG Ensign.</a:t>
            </a:r>
          </a:p>
          <a:p>
            <a:pPr marL="624078" indent="-514350">
              <a:buAutoNum type="alphaUcPeriod" startAt="4"/>
            </a:pPr>
            <a:endParaRPr lang="en-US" sz="800" dirty="0" smtClean="0"/>
          </a:p>
          <a:p>
            <a:pPr marL="514350" indent="-514350">
              <a:buAutoNum type="alphaUcPeriod" startAt="5"/>
            </a:pPr>
            <a:r>
              <a:rPr lang="en-US" sz="3000" dirty="0" smtClean="0"/>
              <a:t>The </a:t>
            </a:r>
            <a:r>
              <a:rPr lang="en-US" sz="3000" b="1" i="1" dirty="0" smtClean="0">
                <a:solidFill>
                  <a:srgbClr val="FF0000"/>
                </a:solidFill>
              </a:rPr>
              <a:t>Auxiliary Patrol Ensign must be flown any time the facility is operating under orders </a:t>
            </a:r>
            <a:r>
              <a:rPr lang="en-US" sz="3000" dirty="0" smtClean="0"/>
              <a:t> unless there is a CG officer or petty officer onboard.</a:t>
            </a:r>
            <a:endParaRPr lang="en-US" sz="30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FACILITY </a:t>
            </a:r>
            <a:br>
              <a:rPr lang="en-US" b="1" dirty="0" smtClean="0">
                <a:solidFill>
                  <a:schemeClr val="accent1"/>
                </a:solidFill>
              </a:rPr>
            </a:br>
            <a:r>
              <a:rPr lang="en-US" b="1" dirty="0" smtClean="0">
                <a:solidFill>
                  <a:schemeClr val="accent1"/>
                </a:solidFill>
              </a:rPr>
              <a:t>MARKINGS</a:t>
            </a:r>
            <a:endParaRPr lang="en-US" b="1" dirty="0">
              <a:solidFill>
                <a:schemeClr val="accent1"/>
              </a:solidFill>
            </a:endParaRPr>
          </a:p>
        </p:txBody>
      </p:sp>
      <p:sp>
        <p:nvSpPr>
          <p:cNvPr id="2" name="Content Placeholder 1"/>
          <p:cNvSpPr>
            <a:spLocks noGrp="1"/>
          </p:cNvSpPr>
          <p:nvPr>
            <p:ph idx="1"/>
          </p:nvPr>
        </p:nvSpPr>
        <p:spPr>
          <a:xfrm>
            <a:off x="457200" y="2133600"/>
            <a:ext cx="8229600" cy="3992563"/>
          </a:xfrm>
        </p:spPr>
        <p:txBody>
          <a:bodyPr>
            <a:normAutofit fontScale="92500" lnSpcReduction="10000"/>
          </a:bodyPr>
          <a:lstStyle/>
          <a:p>
            <a:pPr marL="624078" indent="-514350">
              <a:buAutoNum type="alphaUcPeriod" startAt="6"/>
            </a:pPr>
            <a:r>
              <a:rPr lang="en-US" sz="3000" dirty="0" smtClean="0"/>
              <a:t>An Auxiliary leader’s flag </a:t>
            </a:r>
            <a:r>
              <a:rPr lang="en-US" sz="3000" b="1" i="1" dirty="0" smtClean="0"/>
              <a:t>may</a:t>
            </a:r>
            <a:r>
              <a:rPr lang="en-US" sz="3000" dirty="0" smtClean="0"/>
              <a:t> be flown anytime the Auxiliary or Auxiliary Patrol Ensign is flown.</a:t>
            </a:r>
          </a:p>
          <a:p>
            <a:pPr marL="624078" indent="-514350">
              <a:buAutoNum type="alphaUcPeriod" startAt="6"/>
            </a:pPr>
            <a:endParaRPr lang="en-US" sz="800" dirty="0" smtClean="0"/>
          </a:p>
          <a:p>
            <a:pPr marL="624078" indent="-514350">
              <a:buAutoNum type="alphaUcPeriod" startAt="6"/>
            </a:pPr>
            <a:r>
              <a:rPr lang="en-US" sz="3000" dirty="0" smtClean="0"/>
              <a:t>Auxiliarists operating under orders </a:t>
            </a:r>
            <a:r>
              <a:rPr lang="en-US" sz="3000" b="1" i="1" dirty="0" smtClean="0">
                <a:solidFill>
                  <a:srgbClr val="FF0000"/>
                </a:solidFill>
              </a:rPr>
              <a:t>must </a:t>
            </a:r>
            <a:r>
              <a:rPr lang="en-US" sz="3000" dirty="0" smtClean="0">
                <a:solidFill>
                  <a:srgbClr val="FF0000"/>
                </a:solidFill>
              </a:rPr>
              <a:t>prominently </a:t>
            </a:r>
            <a:r>
              <a:rPr lang="en-US" sz="3000" b="1" i="1" dirty="0" smtClean="0">
                <a:solidFill>
                  <a:srgbClr val="FF0000"/>
                </a:solidFill>
              </a:rPr>
              <a:t>display </a:t>
            </a:r>
            <a:r>
              <a:rPr lang="en-US" sz="3000" dirty="0" smtClean="0">
                <a:solidFill>
                  <a:srgbClr val="FF0000"/>
                </a:solidFill>
              </a:rPr>
              <a:t>Patrol Signs. </a:t>
            </a:r>
            <a:r>
              <a:rPr lang="en-US" sz="3000" dirty="0" smtClean="0"/>
              <a:t>These signs must be visible from both sides of the facility. These must not be displayed while not under orders. If a facility is on orders for consecutive days, patrol signs may remain during periods of non-use. Stripe must slant down and towards the aft on each side.</a:t>
            </a:r>
            <a:endParaRPr lang="en-US" sz="30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FACILITY </a:t>
            </a:r>
            <a:br>
              <a:rPr lang="en-US" b="1" dirty="0" smtClean="0">
                <a:solidFill>
                  <a:schemeClr val="accent1"/>
                </a:solidFill>
              </a:rPr>
            </a:br>
            <a:r>
              <a:rPr lang="en-US" b="1" dirty="0" smtClean="0">
                <a:solidFill>
                  <a:schemeClr val="accent1"/>
                </a:solidFill>
              </a:rPr>
              <a:t>MARKINGS</a:t>
            </a:r>
            <a:endParaRPr lang="en-US" b="1" dirty="0">
              <a:solidFill>
                <a:schemeClr val="accent1"/>
              </a:solidFill>
            </a:endParaRPr>
          </a:p>
        </p:txBody>
      </p:sp>
      <p:sp>
        <p:nvSpPr>
          <p:cNvPr id="2" name="Content Placeholder 1"/>
          <p:cNvSpPr>
            <a:spLocks noGrp="1"/>
          </p:cNvSpPr>
          <p:nvPr>
            <p:ph idx="1"/>
          </p:nvPr>
        </p:nvSpPr>
        <p:spPr>
          <a:xfrm>
            <a:off x="457200" y="1600200"/>
            <a:ext cx="8229600" cy="4495800"/>
          </a:xfrm>
        </p:spPr>
        <p:txBody>
          <a:bodyPr>
            <a:normAutofit fontScale="92500" lnSpcReduction="10000"/>
          </a:bodyPr>
          <a:lstStyle/>
          <a:p>
            <a:pPr marL="624078" indent="-514350">
              <a:buAutoNum type="alphaUcPeriod" startAt="8"/>
            </a:pPr>
            <a:r>
              <a:rPr lang="en-US" b="1" i="1" dirty="0" smtClean="0">
                <a:solidFill>
                  <a:srgbClr val="FF0000"/>
                </a:solidFill>
              </a:rPr>
              <a:t>Special Purpose facilit</a:t>
            </a:r>
            <a:r>
              <a:rPr lang="en-US" b="1" dirty="0" smtClean="0">
                <a:solidFill>
                  <a:srgbClr val="FF0000"/>
                </a:solidFill>
              </a:rPr>
              <a:t>ies</a:t>
            </a:r>
            <a:r>
              <a:rPr lang="en-US" dirty="0" smtClean="0">
                <a:solidFill>
                  <a:srgbClr val="FF0000"/>
                </a:solidFill>
              </a:rPr>
              <a:t> </a:t>
            </a:r>
            <a:r>
              <a:rPr lang="en-US" dirty="0" smtClean="0"/>
              <a:t>may display a VSC decal but are not authorized to display a surface facility decal.</a:t>
            </a:r>
          </a:p>
          <a:p>
            <a:pPr marL="624078" indent="-514350">
              <a:buAutoNum type="alphaUcPeriod" startAt="8"/>
            </a:pPr>
            <a:endParaRPr lang="en-US" sz="900" dirty="0" smtClean="0"/>
          </a:p>
          <a:p>
            <a:pPr marL="624078" indent="-514350">
              <a:buAutoNum type="alphaUcPeriod" startAt="8"/>
            </a:pPr>
            <a:r>
              <a:rPr lang="en-US" dirty="0" smtClean="0"/>
              <a:t>Auxiliary surface facilities may display a special </a:t>
            </a:r>
            <a:r>
              <a:rPr lang="en-US" dirty="0" smtClean="0">
                <a:solidFill>
                  <a:srgbClr val="FF0000"/>
                </a:solidFill>
              </a:rPr>
              <a:t>“</a:t>
            </a:r>
            <a:r>
              <a:rPr lang="en-US" b="1" i="1" dirty="0" smtClean="0">
                <a:solidFill>
                  <a:srgbClr val="FF0000"/>
                </a:solidFill>
              </a:rPr>
              <a:t>Air Recognition Banner</a:t>
            </a:r>
            <a:r>
              <a:rPr lang="en-US" dirty="0" smtClean="0">
                <a:solidFill>
                  <a:srgbClr val="FF0000"/>
                </a:solidFill>
              </a:rPr>
              <a:t>” </a:t>
            </a:r>
            <a:r>
              <a:rPr lang="en-US" dirty="0" smtClean="0"/>
              <a:t>for ease of identification from the air. This is displayed horizontally where it can be best seen from the air. It is a 36” X 36” international orange banner with a large black letter “</a:t>
            </a:r>
            <a:r>
              <a:rPr lang="en-US" b="1" dirty="0" smtClean="0"/>
              <a:t>A</a:t>
            </a:r>
            <a:r>
              <a:rPr lang="en-US" dirty="0" smtClean="0"/>
              <a:t>” in the middle of the banner. The “A” is read from the stern.</a:t>
            </a: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593700" cy="1528503"/>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ORDERED </a:t>
            </a:r>
            <a:br>
              <a:rPr lang="en-US" b="1" dirty="0" smtClean="0">
                <a:solidFill>
                  <a:schemeClr val="accent1"/>
                </a:solidFill>
              </a:rPr>
            </a:br>
            <a:r>
              <a:rPr lang="en-US" b="1" dirty="0" smtClean="0">
                <a:solidFill>
                  <a:schemeClr val="accent1"/>
                </a:solidFill>
              </a:rPr>
              <a:t>OPERATIONAL MISSIONS</a:t>
            </a:r>
            <a:endParaRPr lang="en-US" b="1" dirty="0">
              <a:solidFill>
                <a:schemeClr val="accent1"/>
              </a:solidFill>
            </a:endParaRPr>
          </a:p>
        </p:txBody>
      </p:sp>
      <p:sp>
        <p:nvSpPr>
          <p:cNvPr id="2" name="Content Placeholder 1"/>
          <p:cNvSpPr>
            <a:spLocks noGrp="1"/>
          </p:cNvSpPr>
          <p:nvPr>
            <p:ph idx="1"/>
          </p:nvPr>
        </p:nvSpPr>
        <p:spPr>
          <a:xfrm>
            <a:off x="457200" y="2133600"/>
            <a:ext cx="8153400" cy="4190999"/>
          </a:xfrm>
        </p:spPr>
        <p:txBody>
          <a:bodyPr>
            <a:normAutofit fontScale="85000" lnSpcReduction="10000"/>
          </a:bodyPr>
          <a:lstStyle/>
          <a:p>
            <a:pPr marL="624078" indent="-514350">
              <a:buAutoNum type="alphaUcPeriod"/>
            </a:pPr>
            <a:r>
              <a:rPr lang="en-US" b="1" i="1" dirty="0" smtClean="0">
                <a:solidFill>
                  <a:srgbClr val="FF0000"/>
                </a:solidFill>
              </a:rPr>
              <a:t>Facility owners or operators are allowed to refuse orders</a:t>
            </a:r>
            <a:r>
              <a:rPr lang="en-US" dirty="0" smtClean="0">
                <a:solidFill>
                  <a:srgbClr val="FF0000"/>
                </a:solidFill>
              </a:rPr>
              <a:t>.</a:t>
            </a:r>
          </a:p>
          <a:p>
            <a:pPr marL="624078" indent="-514350">
              <a:buAutoNum type="alphaUcPeriod"/>
            </a:pPr>
            <a:endParaRPr lang="en-US" sz="900" dirty="0" smtClean="0"/>
          </a:p>
          <a:p>
            <a:pPr marL="624078" indent="-514350">
              <a:buAutoNum type="alphaUcPeriod"/>
            </a:pPr>
            <a:r>
              <a:rPr lang="en-US" dirty="0" smtClean="0"/>
              <a:t>Facility on patrol </a:t>
            </a:r>
            <a:r>
              <a:rPr lang="en-US" b="1" u="sng" dirty="0" smtClean="0">
                <a:solidFill>
                  <a:srgbClr val="FF0000"/>
                </a:solidFill>
              </a:rPr>
              <a:t>must hav</a:t>
            </a:r>
            <a:r>
              <a:rPr lang="en-US" b="1" i="1" u="sng" dirty="0" smtClean="0">
                <a:solidFill>
                  <a:srgbClr val="FF0000"/>
                </a:solidFill>
              </a:rPr>
              <a:t>e</a:t>
            </a:r>
            <a:r>
              <a:rPr lang="en-US" b="1" u="sng" dirty="0" smtClean="0">
                <a:solidFill>
                  <a:srgbClr val="FF0000"/>
                </a:solidFill>
              </a:rPr>
              <a:t> 2-way communications </a:t>
            </a:r>
            <a:r>
              <a:rPr lang="en-US" dirty="0" smtClean="0"/>
              <a:t>with a CG unit, Auxiliary station, other Federal, State, or local agency or entity that agrees to maintain the scheduled communications guard and to relay official information between the facility and the Coast Guard and to</a:t>
            </a:r>
            <a:r>
              <a:rPr lang="en-US" b="1" i="1" dirty="0" smtClean="0"/>
              <a:t> </a:t>
            </a:r>
            <a:r>
              <a:rPr lang="en-US" b="1" dirty="0" smtClean="0">
                <a:solidFill>
                  <a:srgbClr val="FF0000"/>
                </a:solidFill>
              </a:rPr>
              <a:t>immediately</a:t>
            </a:r>
            <a:r>
              <a:rPr lang="en-US" b="1" i="1" dirty="0" smtClean="0"/>
              <a:t> </a:t>
            </a:r>
            <a:r>
              <a:rPr lang="en-US" dirty="0" smtClean="0"/>
              <a:t>report any loss of communications if the reporting period is exceeded.  </a:t>
            </a: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ORDERED </a:t>
            </a:r>
            <a:br>
              <a:rPr lang="en-US" b="1" dirty="0" smtClean="0">
                <a:solidFill>
                  <a:schemeClr val="accent1"/>
                </a:solidFill>
              </a:rPr>
            </a:br>
            <a:r>
              <a:rPr lang="en-US" b="1" dirty="0" smtClean="0">
                <a:solidFill>
                  <a:schemeClr val="accent1"/>
                </a:solidFill>
              </a:rPr>
              <a:t>OPERATIONAL MISSIONS</a:t>
            </a:r>
            <a:endParaRPr lang="en-US" b="1" dirty="0">
              <a:solidFill>
                <a:schemeClr val="accent1"/>
              </a:solidFill>
            </a:endParaRPr>
          </a:p>
        </p:txBody>
      </p:sp>
      <p:sp>
        <p:nvSpPr>
          <p:cNvPr id="2" name="Content Placeholder 1"/>
          <p:cNvSpPr>
            <a:spLocks noGrp="1"/>
          </p:cNvSpPr>
          <p:nvPr>
            <p:ph idx="1"/>
          </p:nvPr>
        </p:nvSpPr>
        <p:spPr>
          <a:xfrm>
            <a:off x="457200" y="1676400"/>
            <a:ext cx="8229600" cy="4648200"/>
          </a:xfrm>
        </p:spPr>
        <p:txBody>
          <a:bodyPr>
            <a:normAutofit lnSpcReduction="10000"/>
          </a:bodyPr>
          <a:lstStyle/>
          <a:p>
            <a:pPr marL="624078" indent="-514350">
              <a:buAutoNum type="alphaUcPeriod" startAt="3"/>
            </a:pPr>
            <a:r>
              <a:rPr lang="en-US" sz="3000" b="1" i="1" dirty="0" smtClean="0">
                <a:solidFill>
                  <a:srgbClr val="FF0000"/>
                </a:solidFill>
              </a:rPr>
              <a:t>Auxiliary reporting </a:t>
            </a:r>
            <a:r>
              <a:rPr lang="en-US" sz="3000" dirty="0" smtClean="0"/>
              <a:t>shall be the same as any active duty reporting requirements in the same AOR.</a:t>
            </a:r>
          </a:p>
          <a:p>
            <a:pPr marL="624078" indent="-514350">
              <a:buAutoNum type="alphaUcPeriod" startAt="3"/>
            </a:pPr>
            <a:endParaRPr lang="en-US" sz="800" dirty="0" smtClean="0"/>
          </a:p>
          <a:p>
            <a:pPr marL="624078" indent="-514350">
              <a:buAutoNum type="alphaUcPeriod" startAt="3"/>
            </a:pPr>
            <a:r>
              <a:rPr lang="en-US" sz="3000" b="1" i="1" dirty="0" smtClean="0">
                <a:solidFill>
                  <a:srgbClr val="FF0000"/>
                </a:solidFill>
              </a:rPr>
              <a:t>SAR Call-Out </a:t>
            </a:r>
            <a:r>
              <a:rPr lang="en-US" sz="3000" dirty="0" smtClean="0"/>
              <a:t>is an unscheduled movement of an Auxiliary facility due to a SAR case. Written orders will follow.</a:t>
            </a:r>
          </a:p>
          <a:p>
            <a:pPr marL="624078" indent="-514350">
              <a:buAutoNum type="alphaUcPeriod" startAt="3"/>
            </a:pPr>
            <a:endParaRPr lang="en-US" sz="800" dirty="0" smtClean="0"/>
          </a:p>
          <a:p>
            <a:pPr marL="624078" indent="-514350">
              <a:buAutoNum type="alphaUcPeriod" startAt="3"/>
            </a:pPr>
            <a:r>
              <a:rPr lang="en-US" sz="3000" dirty="0" smtClean="0"/>
              <a:t>Regatta and Security Support missions </a:t>
            </a:r>
            <a:r>
              <a:rPr lang="en-US" sz="3000" b="1" i="1" dirty="0" smtClean="0">
                <a:solidFill>
                  <a:srgbClr val="FF0000"/>
                </a:solidFill>
              </a:rPr>
              <a:t>do not give</a:t>
            </a:r>
            <a:r>
              <a:rPr lang="en-US" sz="3000" dirty="0" smtClean="0"/>
              <a:t> an Auxiliarist any law enforcement power. They are there to assist or advise the public.</a:t>
            </a:r>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ORDERED </a:t>
            </a:r>
            <a:br>
              <a:rPr lang="en-US" b="1" dirty="0" smtClean="0">
                <a:solidFill>
                  <a:schemeClr val="accent1"/>
                </a:solidFill>
              </a:rPr>
            </a:br>
            <a:r>
              <a:rPr lang="en-US" b="1" dirty="0" smtClean="0">
                <a:solidFill>
                  <a:schemeClr val="accent1"/>
                </a:solidFill>
              </a:rPr>
              <a:t>OPERATIONAL MISSIONS</a:t>
            </a:r>
            <a:endParaRPr lang="en-US" b="1" dirty="0">
              <a:solidFill>
                <a:schemeClr val="accent1"/>
              </a:solidFill>
            </a:endParaRPr>
          </a:p>
        </p:txBody>
      </p:sp>
      <p:sp>
        <p:nvSpPr>
          <p:cNvPr id="2" name="Content Placeholder 1"/>
          <p:cNvSpPr>
            <a:spLocks noGrp="1"/>
          </p:cNvSpPr>
          <p:nvPr>
            <p:ph idx="1"/>
          </p:nvPr>
        </p:nvSpPr>
        <p:spPr>
          <a:xfrm>
            <a:off x="457200" y="2057400"/>
            <a:ext cx="8229600" cy="4068763"/>
          </a:xfrm>
        </p:spPr>
        <p:txBody>
          <a:bodyPr>
            <a:normAutofit fontScale="92500" lnSpcReduction="10000"/>
          </a:bodyPr>
          <a:lstStyle/>
          <a:p>
            <a:pPr marL="624078" indent="-514350">
              <a:buAutoNum type="alphaUcPeriod" startAt="6"/>
            </a:pPr>
            <a:r>
              <a:rPr lang="en-US" sz="3000" b="1" i="1" dirty="0" smtClean="0">
                <a:solidFill>
                  <a:srgbClr val="FF0000"/>
                </a:solidFill>
              </a:rPr>
              <a:t>Uniforms are required</a:t>
            </a:r>
            <a:r>
              <a:rPr lang="en-US" sz="3000" b="1" i="1" dirty="0" smtClean="0">
                <a:solidFill>
                  <a:srgbClr val="7030A0"/>
                </a:solidFill>
              </a:rPr>
              <a:t> </a:t>
            </a:r>
            <a:r>
              <a:rPr lang="en-US" sz="3000" dirty="0" smtClean="0"/>
              <a:t>for all patrols but may be </a:t>
            </a:r>
            <a:r>
              <a:rPr lang="en-US" sz="3000" dirty="0" smtClean="0">
                <a:solidFill>
                  <a:srgbClr val="FF0000"/>
                </a:solidFill>
              </a:rPr>
              <a:t>waived in an emergency or call-out</a:t>
            </a:r>
            <a:r>
              <a:rPr lang="en-US" sz="3000" dirty="0" smtClean="0"/>
              <a:t>. All PPE and hypothermia gear </a:t>
            </a:r>
            <a:r>
              <a:rPr lang="en-US" sz="3000" b="1" dirty="0" smtClean="0">
                <a:solidFill>
                  <a:srgbClr val="FF0000"/>
                </a:solidFill>
              </a:rPr>
              <a:t>must</a:t>
            </a:r>
            <a:r>
              <a:rPr lang="en-US" sz="3000" dirty="0" smtClean="0"/>
              <a:t> still be carried. PFDs/SAR vests must have all required PPE gear attached with 42” of parachute cord.</a:t>
            </a:r>
          </a:p>
          <a:p>
            <a:pPr marL="624078" indent="-514350">
              <a:buAutoNum type="alphaUcPeriod" startAt="6"/>
            </a:pPr>
            <a:endParaRPr lang="en-US" sz="900" dirty="0" smtClean="0"/>
          </a:p>
          <a:p>
            <a:pPr marL="624078" indent="-514350">
              <a:buAutoNum type="alphaUcPeriod" startAt="6"/>
            </a:pPr>
            <a:r>
              <a:rPr lang="en-US" sz="3000" dirty="0" smtClean="0"/>
              <a:t>An Auxiliarist acting in response to a potential SAR incident</a:t>
            </a:r>
            <a:r>
              <a:rPr lang="en-US" sz="3000" dirty="0" smtClean="0">
                <a:solidFill>
                  <a:srgbClr val="FF0000"/>
                </a:solidFill>
              </a:rPr>
              <a:t>, before receipt of verbal or written orders</a:t>
            </a:r>
            <a:r>
              <a:rPr lang="en-US" sz="3000" dirty="0" smtClean="0"/>
              <a:t> from a competent CG authority, is taking action as a “</a:t>
            </a:r>
            <a:r>
              <a:rPr lang="en-US" sz="3000" b="1" i="1" dirty="0" smtClean="0">
                <a:solidFill>
                  <a:srgbClr val="FF0000"/>
                </a:solidFill>
              </a:rPr>
              <a:t>Good Samaritan” private boater</a:t>
            </a:r>
            <a:r>
              <a:rPr lang="en-US" sz="3000" dirty="0" smtClean="0">
                <a:solidFill>
                  <a:srgbClr val="FF0000"/>
                </a:solidFill>
              </a:rPr>
              <a:t>.</a:t>
            </a:r>
            <a:endParaRPr lang="en-US" sz="3000" dirty="0">
              <a:solidFill>
                <a:srgbClr val="FF0000"/>
              </a:solidFill>
            </a:endParaRPr>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600200" cy="1534738"/>
          </a:xfrm>
          <a:prstGeom prst="rect">
            <a:avLst/>
          </a:prstGeo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ORDERED </a:t>
            </a:r>
            <a:br>
              <a:rPr lang="en-US" b="1" dirty="0" smtClean="0">
                <a:solidFill>
                  <a:schemeClr val="accent1"/>
                </a:solidFill>
              </a:rPr>
            </a:br>
            <a:r>
              <a:rPr lang="en-US" b="1" dirty="0" smtClean="0">
                <a:solidFill>
                  <a:schemeClr val="accent1"/>
                </a:solidFill>
              </a:rPr>
              <a:t>OPERATIONAL MISSIONS</a:t>
            </a:r>
            <a:endParaRPr lang="en-US" b="1" dirty="0">
              <a:solidFill>
                <a:schemeClr val="accent1"/>
              </a:solidFill>
            </a:endParaRPr>
          </a:p>
        </p:txBody>
      </p:sp>
      <p:sp>
        <p:nvSpPr>
          <p:cNvPr id="2" name="Content Placeholder 1"/>
          <p:cNvSpPr>
            <a:spLocks noGrp="1"/>
          </p:cNvSpPr>
          <p:nvPr>
            <p:ph idx="1"/>
          </p:nvPr>
        </p:nvSpPr>
        <p:spPr>
          <a:xfrm>
            <a:off x="457200" y="1600200"/>
            <a:ext cx="8229600" cy="3962400"/>
          </a:xfrm>
        </p:spPr>
        <p:txBody>
          <a:bodyPr>
            <a:normAutofit fontScale="85000" lnSpcReduction="10000"/>
          </a:bodyPr>
          <a:lstStyle/>
          <a:p>
            <a:pPr marL="624078" indent="-514350">
              <a:buAutoNum type="alphaUcPeriod" startAt="8"/>
            </a:pPr>
            <a:r>
              <a:rPr lang="en-US" sz="3000" b="1" dirty="0" smtClean="0">
                <a:solidFill>
                  <a:srgbClr val="FF0000"/>
                </a:solidFill>
              </a:rPr>
              <a:t>Auxiliarists are cautioned that while in uniform</a:t>
            </a:r>
            <a:r>
              <a:rPr lang="en-US" sz="3000" dirty="0" smtClean="0"/>
              <a:t>, with or without the facility patrol markings that they represent the CG to the public and should portray the proper image and set the proper example.</a:t>
            </a:r>
          </a:p>
          <a:p>
            <a:pPr marL="624078" indent="-514350">
              <a:buAutoNum type="alphaUcPeriod" startAt="8"/>
            </a:pPr>
            <a:endParaRPr lang="en-US" sz="800" dirty="0" smtClean="0"/>
          </a:p>
          <a:p>
            <a:pPr marL="624078" indent="-514350">
              <a:buAutoNum type="alphaUcPeriod" startAt="8"/>
            </a:pPr>
            <a:r>
              <a:rPr lang="en-US" sz="3000" dirty="0" smtClean="0"/>
              <a:t>There are 3 facility readiness statuses used:</a:t>
            </a:r>
          </a:p>
          <a:p>
            <a:pPr marL="624078" indent="-514350">
              <a:buAutoNum type="alphaUcPeriod" startAt="8"/>
            </a:pPr>
            <a:endParaRPr lang="en-US" sz="800" dirty="0" smtClean="0"/>
          </a:p>
          <a:p>
            <a:pPr marL="880110" lvl="1" indent="-514350">
              <a:buNone/>
            </a:pPr>
            <a:r>
              <a:rPr lang="en-US" dirty="0" smtClean="0"/>
              <a:t>	APLHA		Operating status </a:t>
            </a:r>
          </a:p>
          <a:p>
            <a:pPr marL="880110" lvl="1" indent="-514350">
              <a:buNone/>
            </a:pPr>
            <a:r>
              <a:rPr lang="en-US" dirty="0" smtClean="0"/>
              <a:t>	BRAVO		Standby status B-0: ready w/o delay</a:t>
            </a:r>
          </a:p>
          <a:p>
            <a:pPr marL="880110" lvl="1" indent="-514350">
              <a:buNone/>
            </a:pPr>
            <a:r>
              <a:rPr lang="en-US" dirty="0" smtClean="0"/>
              <a:t>				B-#: ready w/ # hours delay</a:t>
            </a:r>
          </a:p>
          <a:p>
            <a:pPr marL="880110" lvl="1" indent="-514350">
              <a:buNone/>
            </a:pPr>
            <a:r>
              <a:rPr lang="en-US" dirty="0" smtClean="0"/>
              <a:t> 	CHARLIE	IN maintenance repair or storage</a:t>
            </a:r>
            <a:endParaRPr lang="en-US" dirty="0"/>
          </a:p>
        </p:txBody>
      </p:sp>
      <p:pic>
        <p:nvPicPr>
          <p:cNvPr id="5" name="Picture 4" descr="D9LOGO_4.jpg"/>
          <p:cNvPicPr>
            <a:picLocks noChangeAspect="1"/>
          </p:cNvPicPr>
          <p:nvPr/>
        </p:nvPicPr>
        <p:blipFill>
          <a:blip r:embed="rId2" cstate="print"/>
          <a:stretch>
            <a:fillRect/>
          </a:stretch>
        </p:blipFill>
        <p:spPr>
          <a:xfrm>
            <a:off x="7772401" y="0"/>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434799" cy="137610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b="1" dirty="0" smtClean="0">
                <a:solidFill>
                  <a:schemeClr val="accent1"/>
                </a:solidFill>
                <a:effectLst/>
              </a:rPr>
              <a:t>ENTRY INTO </a:t>
            </a:r>
            <a:br>
              <a:rPr lang="en-US" sz="3600" b="1" dirty="0" smtClean="0">
                <a:solidFill>
                  <a:schemeClr val="accent1"/>
                </a:solidFill>
                <a:effectLst/>
              </a:rPr>
            </a:br>
            <a:r>
              <a:rPr lang="en-US" sz="3600" b="1" dirty="0" smtClean="0">
                <a:solidFill>
                  <a:schemeClr val="accent1"/>
                </a:solidFill>
                <a:effectLst/>
              </a:rPr>
              <a:t>CANADIAN TERRITORY</a:t>
            </a:r>
            <a:endParaRPr lang="en-US" sz="3600" b="1" dirty="0">
              <a:solidFill>
                <a:schemeClr val="accent1"/>
              </a:solidFill>
              <a:effectLst/>
            </a:endParaRPr>
          </a:p>
        </p:txBody>
      </p:sp>
      <p:sp>
        <p:nvSpPr>
          <p:cNvPr id="2" name="Content Placeholder 1"/>
          <p:cNvSpPr>
            <a:spLocks noGrp="1"/>
          </p:cNvSpPr>
          <p:nvPr>
            <p:ph idx="1"/>
          </p:nvPr>
        </p:nvSpPr>
        <p:spPr>
          <a:xfrm>
            <a:off x="457200" y="1981200"/>
            <a:ext cx="8229600" cy="4144963"/>
          </a:xfrm>
        </p:spPr>
        <p:txBody>
          <a:bodyPr>
            <a:normAutofit/>
          </a:bodyPr>
          <a:lstStyle/>
          <a:p>
            <a:pPr>
              <a:buNone/>
            </a:pPr>
            <a:r>
              <a:rPr lang="en-US" sz="2800" dirty="0" smtClean="0"/>
              <a:t>In accordance with parts 3.6 and 3.7 of Annex I, </a:t>
            </a:r>
          </a:p>
          <a:p>
            <a:pPr>
              <a:buNone/>
            </a:pPr>
            <a:r>
              <a:rPr lang="en-US" sz="2800" dirty="0" smtClean="0"/>
              <a:t>permission for Coast Guard assets to </a:t>
            </a:r>
            <a:r>
              <a:rPr lang="en-US" sz="2800" b="1" dirty="0" smtClean="0">
                <a:solidFill>
                  <a:srgbClr val="FF0000"/>
                </a:solidFill>
              </a:rPr>
              <a:t>enter the </a:t>
            </a:r>
            <a:endParaRPr lang="en-US" sz="2800" b="1" dirty="0" smtClean="0">
              <a:solidFill>
                <a:srgbClr val="FF0000"/>
              </a:solidFill>
            </a:endParaRPr>
          </a:p>
          <a:p>
            <a:pPr>
              <a:buNone/>
            </a:pPr>
            <a:r>
              <a:rPr lang="en-US" sz="2800" b="1" dirty="0" smtClean="0">
                <a:solidFill>
                  <a:srgbClr val="FF0000"/>
                </a:solidFill>
              </a:rPr>
              <a:t>Territory of </a:t>
            </a:r>
            <a:r>
              <a:rPr lang="en-US" sz="2800" b="1" dirty="0" smtClean="0">
                <a:solidFill>
                  <a:srgbClr val="FF0000"/>
                </a:solidFill>
              </a:rPr>
              <a:t>Canada for SAR purposes is not always </a:t>
            </a:r>
            <a:endParaRPr lang="en-US" sz="2800" b="1" dirty="0" smtClean="0">
              <a:solidFill>
                <a:srgbClr val="FF0000"/>
              </a:solidFill>
            </a:endParaRPr>
          </a:p>
          <a:p>
            <a:pPr>
              <a:buNone/>
            </a:pPr>
            <a:r>
              <a:rPr lang="en-US" sz="2800" b="1" dirty="0" smtClean="0">
                <a:solidFill>
                  <a:srgbClr val="FF0000"/>
                </a:solidFill>
              </a:rPr>
              <a:t>mandatory</a:t>
            </a:r>
            <a:r>
              <a:rPr lang="en-US" sz="2800" b="1" dirty="0" smtClean="0">
                <a:solidFill>
                  <a:srgbClr val="FF0000"/>
                </a:solidFill>
              </a:rPr>
              <a:t>,</a:t>
            </a:r>
            <a:r>
              <a:rPr lang="en-US" sz="2800" b="1" dirty="0" smtClean="0"/>
              <a:t> </a:t>
            </a:r>
            <a:r>
              <a:rPr lang="en-US" sz="2800" b="1" dirty="0" smtClean="0">
                <a:solidFill>
                  <a:srgbClr val="FF0000"/>
                </a:solidFill>
              </a:rPr>
              <a:t>but </a:t>
            </a:r>
            <a:r>
              <a:rPr lang="en-US" sz="2800" b="1" dirty="0" smtClean="0">
                <a:solidFill>
                  <a:srgbClr val="FF0000"/>
                </a:solidFill>
              </a:rPr>
              <a:t>prompt notification of such activity to </a:t>
            </a:r>
            <a:endParaRPr lang="en-US" sz="2800" b="1" dirty="0" smtClean="0">
              <a:solidFill>
                <a:srgbClr val="FF0000"/>
              </a:solidFill>
            </a:endParaRPr>
          </a:p>
          <a:p>
            <a:pPr>
              <a:buNone/>
            </a:pPr>
            <a:r>
              <a:rPr lang="en-US" sz="2800" b="1" dirty="0" smtClean="0">
                <a:solidFill>
                  <a:srgbClr val="FF0000"/>
                </a:solidFill>
              </a:rPr>
              <a:t>the </a:t>
            </a:r>
            <a:r>
              <a:rPr lang="en-US" sz="2800" b="1" dirty="0" smtClean="0">
                <a:solidFill>
                  <a:srgbClr val="FF0000"/>
                </a:solidFill>
              </a:rPr>
              <a:t>Ninth </a:t>
            </a:r>
            <a:r>
              <a:rPr lang="en-US" sz="2800" b="1" dirty="0" smtClean="0">
                <a:solidFill>
                  <a:srgbClr val="FF0000"/>
                </a:solidFill>
              </a:rPr>
              <a:t>District </a:t>
            </a:r>
            <a:r>
              <a:rPr lang="en-US" sz="2800" b="1" dirty="0" smtClean="0">
                <a:solidFill>
                  <a:srgbClr val="FF0000"/>
                </a:solidFill>
              </a:rPr>
              <a:t>Command Center is required. </a:t>
            </a:r>
            <a:r>
              <a:rPr lang="en-US" sz="2800" dirty="0" smtClean="0"/>
              <a:t>In </a:t>
            </a:r>
            <a:endParaRPr lang="en-US" sz="2800" dirty="0" smtClean="0"/>
          </a:p>
          <a:p>
            <a:pPr>
              <a:buNone/>
            </a:pPr>
            <a:r>
              <a:rPr lang="en-US" sz="2800" dirty="0" smtClean="0"/>
              <a:t>turn</a:t>
            </a:r>
            <a:r>
              <a:rPr lang="en-US" sz="2800" dirty="0" smtClean="0"/>
              <a:t>, the Ninth </a:t>
            </a:r>
            <a:r>
              <a:rPr lang="en-US" sz="2800" dirty="0" smtClean="0"/>
              <a:t>District </a:t>
            </a:r>
            <a:r>
              <a:rPr lang="en-US" sz="2800" dirty="0" smtClean="0"/>
              <a:t>Command Center will notify the </a:t>
            </a:r>
            <a:endParaRPr lang="en-US" sz="2800" dirty="0" smtClean="0"/>
          </a:p>
          <a:p>
            <a:pPr>
              <a:buNone/>
            </a:pPr>
            <a:r>
              <a:rPr lang="en-US" sz="2800" dirty="0" smtClean="0"/>
              <a:t>Appropriate Canadian </a:t>
            </a:r>
            <a:r>
              <a:rPr lang="en-US" sz="2800" dirty="0" smtClean="0"/>
              <a:t>authorities.</a:t>
            </a:r>
            <a:endParaRPr lang="en-US" sz="2800" dirty="0"/>
          </a:p>
        </p:txBody>
      </p:sp>
      <p:pic>
        <p:nvPicPr>
          <p:cNvPr id="5" name="Picture 4" descr="D9LOGO_4.jpg"/>
          <p:cNvPicPr>
            <a:picLocks noChangeAspect="1"/>
          </p:cNvPicPr>
          <p:nvPr/>
        </p:nvPicPr>
        <p:blipFill>
          <a:blip r:embed="rId2" cstate="print"/>
          <a:stretch>
            <a:fillRect/>
          </a:stretch>
        </p:blipFill>
        <p:spPr>
          <a:xfrm flipH="1" flipV="1">
            <a:off x="7696200" y="0"/>
            <a:ext cx="1447800" cy="1600200"/>
          </a:xfrm>
          <a:prstGeom prst="rect">
            <a:avLst/>
          </a:prstGeom>
        </p:spPr>
      </p:pic>
      <p:pic>
        <p:nvPicPr>
          <p:cNvPr id="7" name="Picture 6" descr="SABOT LOGO FINAL.jpg"/>
          <p:cNvPicPr>
            <a:picLocks noChangeAspect="1"/>
          </p:cNvPicPr>
          <p:nvPr/>
        </p:nvPicPr>
        <p:blipFill>
          <a:blip r:embed="rId3" cstate="print"/>
          <a:srcRect l="7583" r="16588"/>
          <a:stretch>
            <a:fillRect/>
          </a:stretch>
        </p:blipFill>
        <p:spPr>
          <a:xfrm>
            <a:off x="0" y="0"/>
            <a:ext cx="1747904" cy="1676399"/>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828801"/>
            <a:ext cx="8229600" cy="3810000"/>
          </a:xfrm>
        </p:spPr>
        <p:txBody>
          <a:bodyPr>
            <a:normAutofit lnSpcReduction="10000"/>
          </a:bodyPr>
          <a:lstStyle/>
          <a:p>
            <a:pPr marL="624078" indent="-514350">
              <a:buAutoNum type="alphaUcPeriod"/>
            </a:pPr>
            <a:r>
              <a:rPr lang="en-US" sz="2800" dirty="0" smtClean="0">
                <a:solidFill>
                  <a:srgbClr val="FF0000"/>
                </a:solidFill>
              </a:rPr>
              <a:t>Auxiliarists per 14 U.S.C. Title 831 shall have the same power and authority in execution of their duties as active duty members, except Auxiliarists shall not have any direct law enforcement authority. No command can vest Auxiliarists with general police powers. Auxiliary facilities may be used to carry armed CG personnel for the     execution of their duties but are not to take part in the boarding.</a:t>
            </a:r>
          </a:p>
          <a:p>
            <a:pPr marL="624078" indent="-514350">
              <a:buAutoNum type="alphaUcPeriod"/>
            </a:pP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905000"/>
            <a:ext cx="8229600" cy="4221163"/>
          </a:xfrm>
        </p:spPr>
        <p:txBody>
          <a:bodyPr>
            <a:normAutofit fontScale="85000" lnSpcReduction="10000"/>
          </a:bodyPr>
          <a:lstStyle/>
          <a:p>
            <a:pPr marL="624078" indent="-514350">
              <a:buAutoNum type="alphaUcPeriod" startAt="2"/>
            </a:pPr>
            <a:r>
              <a:rPr lang="en-US" b="1" i="1" dirty="0" smtClean="0">
                <a:solidFill>
                  <a:srgbClr val="FF0000"/>
                </a:solidFill>
              </a:rPr>
              <a:t>Auxiliarists are not permitted to carry firearms onboard</a:t>
            </a:r>
            <a:r>
              <a:rPr lang="en-US" dirty="0" smtClean="0">
                <a:solidFill>
                  <a:srgbClr val="FF0000"/>
                </a:solidFill>
              </a:rPr>
              <a:t> </a:t>
            </a:r>
            <a:r>
              <a:rPr lang="en-US" dirty="0" smtClean="0"/>
              <a:t>while operating under orders. This is true even if the member is permitted to carry a firearm by state or local laws.</a:t>
            </a:r>
          </a:p>
          <a:p>
            <a:pPr marL="624078" indent="-514350">
              <a:buAutoNum type="alphaUcPeriod" startAt="2"/>
            </a:pPr>
            <a:endParaRPr lang="en-US" sz="900" dirty="0" smtClean="0"/>
          </a:p>
          <a:p>
            <a:pPr marL="624078" indent="-514350">
              <a:buAutoNum type="alphaUcPeriod" startAt="2"/>
            </a:pPr>
            <a:r>
              <a:rPr lang="en-US" dirty="0" smtClean="0"/>
              <a:t>Auxiliarists during the course of a multi- mission patrol and observing any unusual event or incident </a:t>
            </a:r>
            <a:r>
              <a:rPr lang="en-US" b="1" i="1" dirty="0" smtClean="0">
                <a:solidFill>
                  <a:srgbClr val="FF0000"/>
                </a:solidFill>
              </a:rPr>
              <a:t>must report </a:t>
            </a:r>
            <a:r>
              <a:rPr lang="en-US" dirty="0" smtClean="0"/>
              <a:t>such observations to the unit CO/OIC immediately (suggest using a cell phone for such reports). Auxiliarists should standby safely and wait for unit action or direction.</a:t>
            </a: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600200" cy="1534738"/>
          </a:xfrm>
          <a:prstGeom prst="rect">
            <a:avLst/>
          </a:prstGeo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676400"/>
            <a:ext cx="8229600" cy="4449763"/>
          </a:xfrm>
        </p:spPr>
        <p:txBody>
          <a:bodyPr>
            <a:normAutofit fontScale="92500" lnSpcReduction="10000"/>
          </a:bodyPr>
          <a:lstStyle/>
          <a:p>
            <a:pPr marL="624078" indent="-514350">
              <a:buAutoNum type="alphaUcPeriod" startAt="4"/>
            </a:pPr>
            <a:r>
              <a:rPr lang="en-US" sz="3000" dirty="0" smtClean="0"/>
              <a:t>Active duty personnel </a:t>
            </a:r>
            <a:r>
              <a:rPr lang="en-US" sz="3000" b="1" i="1" dirty="0" smtClean="0">
                <a:solidFill>
                  <a:srgbClr val="FF0000"/>
                </a:solidFill>
              </a:rPr>
              <a:t>may</a:t>
            </a:r>
            <a:r>
              <a:rPr lang="en-US" sz="3000" dirty="0" smtClean="0"/>
              <a:t> conduct boardings from an Auxiliary platform. These  should be low risk </a:t>
            </a:r>
            <a:r>
              <a:rPr lang="en-US" sz="3000" dirty="0" err="1" smtClean="0"/>
              <a:t>boardings</a:t>
            </a:r>
            <a:r>
              <a:rPr lang="en-US" dirty="0" smtClean="0"/>
              <a:t>. The Auxiliary is not allowed to </a:t>
            </a:r>
            <a:r>
              <a:rPr lang="en-US" dirty="0" err="1" smtClean="0"/>
              <a:t>Tke</a:t>
            </a:r>
            <a:r>
              <a:rPr lang="en-US" dirty="0" smtClean="0"/>
              <a:t> p[art in the boarding.</a:t>
            </a:r>
          </a:p>
          <a:p>
            <a:pPr marL="624078" indent="-514350">
              <a:buAutoNum type="alphaUcPeriod" startAt="4"/>
            </a:pPr>
            <a:endParaRPr lang="en-US" sz="800" dirty="0" smtClean="0"/>
          </a:p>
          <a:p>
            <a:pPr marL="624078" indent="-514350">
              <a:buAutoNum type="alphaUcPeriod" startAt="4"/>
            </a:pPr>
            <a:r>
              <a:rPr lang="en-US" sz="3000" dirty="0" smtClean="0"/>
              <a:t>C.G. Auxiliarists are </a:t>
            </a:r>
            <a:r>
              <a:rPr lang="en-US" sz="3000" b="1" dirty="0" smtClean="0">
                <a:solidFill>
                  <a:srgbClr val="FF0000"/>
                </a:solidFill>
              </a:rPr>
              <a:t>prohibited</a:t>
            </a:r>
            <a:r>
              <a:rPr lang="en-US" sz="3000" dirty="0" smtClean="0"/>
              <a:t> from conducting </a:t>
            </a:r>
            <a:r>
              <a:rPr lang="en-US" sz="3000" b="1" dirty="0" smtClean="0">
                <a:solidFill>
                  <a:srgbClr val="FF0000"/>
                </a:solidFill>
              </a:rPr>
              <a:t>covert surveillance</a:t>
            </a:r>
            <a:r>
              <a:rPr lang="en-US" sz="3000" dirty="0" smtClean="0"/>
              <a:t>.</a:t>
            </a:r>
          </a:p>
          <a:p>
            <a:pPr marL="624078" indent="-514350">
              <a:buAutoNum type="alphaUcPeriod" startAt="4"/>
            </a:pPr>
            <a:endParaRPr lang="en-US" sz="800" dirty="0" smtClean="0"/>
          </a:p>
          <a:p>
            <a:pPr marL="624078" indent="-514350">
              <a:buAutoNum type="alphaUcPeriod" startAt="4"/>
            </a:pPr>
            <a:r>
              <a:rPr lang="en-US" sz="3000" b="1" i="1" dirty="0" smtClean="0">
                <a:solidFill>
                  <a:srgbClr val="FF0000"/>
                </a:solidFill>
              </a:rPr>
              <a:t>The Auxiliary may not respond to SAR in foreign waters </a:t>
            </a:r>
            <a:r>
              <a:rPr lang="en-US" sz="3000" b="1" dirty="0" smtClean="0">
                <a:solidFill>
                  <a:srgbClr val="FF0000"/>
                </a:solidFill>
              </a:rPr>
              <a:t>without specific CG authority </a:t>
            </a:r>
            <a:r>
              <a:rPr lang="en-US" sz="3000" dirty="0" smtClean="0"/>
              <a:t>for foreign operations. D9 must be notified if conducting a SAR case in Canada.</a:t>
            </a:r>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905000"/>
            <a:ext cx="8229600" cy="4221163"/>
          </a:xfrm>
        </p:spPr>
        <p:txBody>
          <a:bodyPr>
            <a:normAutofit fontScale="92500" lnSpcReduction="10000"/>
          </a:bodyPr>
          <a:lstStyle/>
          <a:p>
            <a:pPr marL="624078" indent="-514350">
              <a:buAutoNum type="alphaUcPeriod" startAt="7"/>
            </a:pPr>
            <a:r>
              <a:rPr lang="en-US" sz="3000" dirty="0" smtClean="0"/>
              <a:t>Auxiliary Facilities may transit Canadian waters to go from one U.S. area to another U.S. Area.</a:t>
            </a:r>
          </a:p>
          <a:p>
            <a:pPr marL="624078" indent="-514350">
              <a:buAutoNum type="alphaUcPeriod" startAt="7"/>
            </a:pPr>
            <a:endParaRPr lang="en-US" sz="3000" dirty="0" smtClean="0"/>
          </a:p>
          <a:p>
            <a:pPr marL="624078" indent="-514350">
              <a:buAutoNum type="alphaUcPeriod" startAt="7"/>
            </a:pPr>
            <a:r>
              <a:rPr lang="en-US" sz="3000" dirty="0" smtClean="0"/>
              <a:t>The Auxiliary </a:t>
            </a:r>
            <a:r>
              <a:rPr lang="en-US" sz="3000" b="1" i="1" dirty="0" smtClean="0"/>
              <a:t>is authorized </a:t>
            </a:r>
            <a:r>
              <a:rPr lang="en-US" sz="3000" dirty="0" smtClean="0"/>
              <a:t>to assist states with surface patrols on inland, non-navigable waters when the state makes such a request to DIRAUX. This is to aid in promoting boating safety. </a:t>
            </a:r>
            <a:r>
              <a:rPr lang="en-US" sz="3000" b="1" u="sng" dirty="0" smtClean="0">
                <a:solidFill>
                  <a:srgbClr val="FF0000"/>
                </a:solidFill>
              </a:rPr>
              <a:t>Auxiliarist operating on these waters must maintain the same standards as those on navigable waters.</a:t>
            </a:r>
          </a:p>
          <a:p>
            <a:pPr>
              <a:buNone/>
            </a:pP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1" y="0"/>
            <a:ext cx="1747906" cy="1676400"/>
          </a:xfrm>
          <a:prstGeom prst="rect">
            <a:avLst/>
          </a:prstGeom>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676401"/>
            <a:ext cx="8229600" cy="3886200"/>
          </a:xfrm>
        </p:spPr>
        <p:txBody>
          <a:bodyPr>
            <a:normAutofit/>
          </a:bodyPr>
          <a:lstStyle/>
          <a:p>
            <a:pPr marL="624078" indent="-514350">
              <a:buNone/>
            </a:pPr>
            <a:r>
              <a:rPr lang="en-US" sz="2800" dirty="0" smtClean="0"/>
              <a:t>I.	The CG has establish certain limitations to Auxiliary boat crews with regards to </a:t>
            </a:r>
            <a:r>
              <a:rPr lang="en-US" sz="2800" b="1" dirty="0" smtClean="0">
                <a:solidFill>
                  <a:srgbClr val="FF0000"/>
                </a:solidFill>
              </a:rPr>
              <a:t>crew fatigue</a:t>
            </a:r>
            <a:r>
              <a:rPr lang="en-US" sz="2800" dirty="0" smtClean="0"/>
              <a:t>. Crew fatigue deals with both physical and mental fatigue from extended underway time. </a:t>
            </a:r>
          </a:p>
          <a:p>
            <a:pPr marL="624078" indent="-514350">
              <a:buNone/>
            </a:pPr>
            <a:r>
              <a:rPr lang="en-US" dirty="0" smtClean="0"/>
              <a:t>J.	</a:t>
            </a:r>
            <a:r>
              <a:rPr lang="en-US" sz="2800" dirty="0" smtClean="0"/>
              <a:t>Underway time includes all underway time plus ½ time spent trailering a facility.</a:t>
            </a:r>
          </a:p>
          <a:p>
            <a:pPr marL="624078" indent="-514350">
              <a:buNone/>
            </a:pPr>
            <a:endParaRPr lang="en-US" sz="2800" dirty="0" smtClean="0"/>
          </a:p>
          <a:p>
            <a:pPr marL="624078" indent="-514350">
              <a:buNone/>
            </a:pPr>
            <a:r>
              <a:rPr lang="en-US" sz="2800" dirty="0" smtClean="0"/>
              <a:t>	 </a:t>
            </a:r>
            <a:r>
              <a:rPr lang="en-US" sz="2800" b="1" i="1" dirty="0" smtClean="0"/>
              <a:t>See guidelines on next slide: </a:t>
            </a:r>
            <a:endParaRPr lang="en-US" sz="2800" b="1" i="1"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1" y="0"/>
            <a:ext cx="1747905" cy="1676400"/>
          </a:xfrm>
          <a:prstGeom prst="rect">
            <a:avLst/>
          </a:prstGeo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676400"/>
            <a:ext cx="8229600" cy="4449763"/>
          </a:xfrm>
        </p:spPr>
        <p:txBody>
          <a:bodyPr>
            <a:normAutofit fontScale="92500" lnSpcReduction="10000"/>
          </a:bodyPr>
          <a:lstStyle/>
          <a:p>
            <a:pPr>
              <a:buNone/>
            </a:pPr>
            <a:r>
              <a:rPr lang="en-US" b="1" dirty="0" smtClean="0"/>
              <a:t>FAC			TIME	     REST</a:t>
            </a:r>
          </a:p>
          <a:p>
            <a:pPr>
              <a:buNone/>
            </a:pPr>
            <a:r>
              <a:rPr lang="en-US" b="1" u="sng" dirty="0" smtClean="0"/>
              <a:t>TYPE</a:t>
            </a:r>
            <a:r>
              <a:rPr lang="en-US" b="1" dirty="0" smtClean="0"/>
              <a:t>	</a:t>
            </a:r>
            <a:r>
              <a:rPr lang="en-US" b="1" u="sng" dirty="0" smtClean="0"/>
              <a:t>SEAS</a:t>
            </a:r>
            <a:r>
              <a:rPr lang="en-US" b="1" dirty="0" smtClean="0"/>
              <a:t>		</a:t>
            </a:r>
            <a:r>
              <a:rPr lang="en-US" b="1" u="sng" dirty="0" smtClean="0"/>
              <a:t>LIMIT</a:t>
            </a:r>
            <a:r>
              <a:rPr lang="en-US" b="1" dirty="0" smtClean="0"/>
              <a:t>	     </a:t>
            </a:r>
            <a:r>
              <a:rPr lang="en-US" b="1" u="sng" dirty="0" smtClean="0"/>
              <a:t>TIME </a:t>
            </a:r>
            <a:r>
              <a:rPr lang="en-US" b="1" dirty="0" smtClean="0"/>
              <a:t>   		</a:t>
            </a:r>
            <a:r>
              <a:rPr lang="en-US" b="1" u="sng" dirty="0" smtClean="0"/>
              <a:t>NOTE</a:t>
            </a:r>
          </a:p>
          <a:p>
            <a:pPr>
              <a:buNone/>
            </a:pPr>
            <a:r>
              <a:rPr lang="en-US" dirty="0" smtClean="0"/>
              <a:t>PWC			  &lt;3’	         #1	   	</a:t>
            </a:r>
            <a:r>
              <a:rPr lang="en-US" dirty="0" smtClean="0">
                <a:solidFill>
                  <a:srgbClr val="FF0000"/>
                </a:solidFill>
              </a:rPr>
              <a:t>#1</a:t>
            </a:r>
            <a:r>
              <a:rPr lang="en-US" dirty="0" smtClean="0"/>
              <a:t>   	</a:t>
            </a:r>
          </a:p>
          <a:p>
            <a:pPr>
              <a:buNone/>
            </a:pPr>
            <a:r>
              <a:rPr lang="en-US" dirty="0" smtClean="0"/>
              <a:t>&lt; 30’	 &lt;4’		    8		8	   	</a:t>
            </a:r>
            <a:r>
              <a:rPr lang="en-US" dirty="0" smtClean="0">
                <a:solidFill>
                  <a:srgbClr val="FF0000"/>
                </a:solidFill>
              </a:rPr>
              <a:t>#2</a:t>
            </a:r>
            <a:r>
              <a:rPr lang="en-US" dirty="0" smtClean="0"/>
              <a:t> </a:t>
            </a:r>
          </a:p>
          <a:p>
            <a:pPr>
              <a:buNone/>
            </a:pPr>
            <a:r>
              <a:rPr lang="en-US" dirty="0" smtClean="0"/>
              <a:t>&gt;30’ 	 &gt;4’		    6		8	   	</a:t>
            </a:r>
            <a:r>
              <a:rPr lang="en-US" dirty="0" smtClean="0">
                <a:solidFill>
                  <a:srgbClr val="FF0000"/>
                </a:solidFill>
              </a:rPr>
              <a:t>#3</a:t>
            </a:r>
          </a:p>
          <a:p>
            <a:pPr>
              <a:buNone/>
            </a:pPr>
            <a:endParaRPr lang="en-US" sz="800" dirty="0" smtClean="0"/>
          </a:p>
          <a:p>
            <a:pPr>
              <a:buNone/>
            </a:pPr>
            <a:r>
              <a:rPr lang="en-US" sz="2800" dirty="0" smtClean="0"/>
              <a:t>NOTE:</a:t>
            </a:r>
          </a:p>
          <a:p>
            <a:pPr marL="624078" indent="-514350">
              <a:buAutoNum type="arabicPeriod"/>
            </a:pPr>
            <a:r>
              <a:rPr lang="en-US" sz="2800" dirty="0" smtClean="0">
                <a:solidFill>
                  <a:srgbClr val="FF0000"/>
                </a:solidFill>
              </a:rPr>
              <a:t>Max. of 2, 3 hour periods w/1 hour rest</a:t>
            </a:r>
          </a:p>
          <a:p>
            <a:pPr marL="624078" indent="-514350">
              <a:buAutoNum type="arabicPeriod"/>
            </a:pPr>
            <a:r>
              <a:rPr lang="en-US" sz="2800" dirty="0" smtClean="0">
                <a:solidFill>
                  <a:srgbClr val="FF0000"/>
                </a:solidFill>
              </a:rPr>
              <a:t>Not to operate in seas over 4’</a:t>
            </a:r>
          </a:p>
          <a:p>
            <a:pPr marL="624078" indent="-514350">
              <a:buAutoNum type="arabicPeriod"/>
            </a:pPr>
            <a:r>
              <a:rPr lang="en-US" sz="2800" dirty="0" smtClean="0">
                <a:solidFill>
                  <a:srgbClr val="FF0000"/>
                </a:solidFill>
              </a:rPr>
              <a:t>Not to operate in heavy weather</a:t>
            </a:r>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2057400"/>
            <a:ext cx="8229600" cy="4068763"/>
          </a:xfrm>
        </p:spPr>
        <p:txBody>
          <a:bodyPr>
            <a:normAutofit fontScale="77500" lnSpcReduction="20000"/>
          </a:bodyPr>
          <a:lstStyle/>
          <a:p>
            <a:pPr marL="681228" indent="-571500">
              <a:buNone/>
            </a:pPr>
            <a:r>
              <a:rPr lang="en-US" dirty="0" smtClean="0"/>
              <a:t>I.    Auxiliary tows will be taken to the </a:t>
            </a:r>
            <a:r>
              <a:rPr lang="en-US" b="1" dirty="0" smtClean="0">
                <a:solidFill>
                  <a:srgbClr val="FF0000"/>
                </a:solidFill>
              </a:rPr>
              <a:t>nearest safe haven</a:t>
            </a:r>
            <a:r>
              <a:rPr lang="en-US" dirty="0" smtClean="0">
                <a:solidFill>
                  <a:srgbClr val="FF0000"/>
                </a:solidFill>
              </a:rPr>
              <a:t>.</a:t>
            </a:r>
          </a:p>
          <a:p>
            <a:pPr marL="681228" indent="-571500">
              <a:buAutoNum type="romanUcPeriod"/>
            </a:pPr>
            <a:endParaRPr lang="en-US" sz="800" dirty="0" smtClean="0"/>
          </a:p>
          <a:p>
            <a:pPr marL="681228" indent="-571500">
              <a:buAutoNum type="alphaUcPeriod" startAt="10"/>
            </a:pPr>
            <a:r>
              <a:rPr lang="en-US" dirty="0" smtClean="0"/>
              <a:t>Non-emergency tows by the Auxiliary </a:t>
            </a:r>
            <a:r>
              <a:rPr lang="en-US" b="1" dirty="0" smtClean="0">
                <a:solidFill>
                  <a:srgbClr val="FF0000"/>
                </a:solidFill>
              </a:rPr>
              <a:t>may be released</a:t>
            </a:r>
            <a:r>
              <a:rPr lang="en-US" dirty="0" smtClean="0">
                <a:solidFill>
                  <a:srgbClr val="FF0000"/>
                </a:solidFill>
              </a:rPr>
              <a:t> </a:t>
            </a:r>
            <a:r>
              <a:rPr lang="en-US" dirty="0" smtClean="0"/>
              <a:t>to another provider who appears capable provided that:</a:t>
            </a:r>
          </a:p>
          <a:p>
            <a:pPr marL="681228" indent="-571500">
              <a:buAutoNum type="alphaUcPeriod" startAt="10"/>
            </a:pPr>
            <a:endParaRPr lang="en-US" sz="900" dirty="0" smtClean="0"/>
          </a:p>
          <a:p>
            <a:pPr marL="681228" indent="-571500">
              <a:buNone/>
            </a:pPr>
            <a:r>
              <a:rPr lang="en-US" dirty="0" smtClean="0"/>
              <a:t>	1. SMC &amp; coxswain determine if it can be done</a:t>
            </a:r>
          </a:p>
          <a:p>
            <a:pPr marL="681228" indent="-571500">
              <a:buNone/>
            </a:pPr>
            <a:r>
              <a:rPr lang="en-US" dirty="0" smtClean="0"/>
              <a:t>	     safely and either</a:t>
            </a:r>
          </a:p>
          <a:p>
            <a:pPr marL="681228" indent="-571500">
              <a:buNone/>
            </a:pPr>
            <a:endParaRPr lang="en-US" sz="1000" dirty="0" smtClean="0"/>
          </a:p>
          <a:p>
            <a:pPr marL="681228" indent="-571500">
              <a:buNone/>
            </a:pPr>
            <a:r>
              <a:rPr lang="en-US" dirty="0" smtClean="0"/>
              <a:t>	2. Operator of tow desires change; or</a:t>
            </a:r>
          </a:p>
          <a:p>
            <a:pPr marL="681228" indent="-571500">
              <a:buNone/>
            </a:pPr>
            <a:endParaRPr lang="en-US" sz="1000" dirty="0" smtClean="0"/>
          </a:p>
          <a:p>
            <a:pPr marL="681228" indent="-571500">
              <a:buNone/>
            </a:pPr>
            <a:r>
              <a:rPr lang="en-US" dirty="0" smtClean="0"/>
              <a:t>	3. Operational Commander has a higher need for the </a:t>
            </a:r>
          </a:p>
          <a:p>
            <a:pPr marL="681228" indent="-571500">
              <a:buNone/>
            </a:pPr>
            <a:r>
              <a:rPr lang="en-US" dirty="0" smtClean="0"/>
              <a:t>	    Auxiliary facility.</a:t>
            </a: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828801"/>
            <a:ext cx="8229600" cy="3962400"/>
          </a:xfrm>
        </p:spPr>
        <p:txBody>
          <a:bodyPr>
            <a:normAutofit fontScale="92500" lnSpcReduction="10000"/>
          </a:bodyPr>
          <a:lstStyle/>
          <a:p>
            <a:pPr marL="624078" indent="-514350">
              <a:buNone/>
            </a:pPr>
            <a:r>
              <a:rPr lang="en-US" sz="3000" dirty="0" smtClean="0"/>
              <a:t>K.	</a:t>
            </a:r>
            <a:r>
              <a:rPr lang="en-US" sz="3000" dirty="0" err="1" smtClean="0"/>
              <a:t>Auxiliarists</a:t>
            </a:r>
            <a:r>
              <a:rPr lang="en-US" sz="3000" dirty="0" smtClean="0"/>
              <a:t> may </a:t>
            </a:r>
            <a:r>
              <a:rPr lang="en-US" sz="3000" b="1" u="sng" dirty="0" smtClean="0">
                <a:solidFill>
                  <a:srgbClr val="FF0000"/>
                </a:solidFill>
              </a:rPr>
              <a:t>only</a:t>
            </a:r>
            <a:r>
              <a:rPr lang="en-US" sz="3000" dirty="0" smtClean="0"/>
              <a:t> provide </a:t>
            </a:r>
            <a:r>
              <a:rPr lang="en-US" sz="3000" b="1" dirty="0" smtClean="0"/>
              <a:t>medical assistance </a:t>
            </a:r>
            <a:r>
              <a:rPr lang="en-US" sz="3000" dirty="0" smtClean="0"/>
              <a:t>that they are trained to give.</a:t>
            </a:r>
          </a:p>
          <a:p>
            <a:pPr marL="624078" indent="-514350">
              <a:buNone/>
            </a:pPr>
            <a:endParaRPr lang="en-US" sz="900" dirty="0" smtClean="0"/>
          </a:p>
          <a:p>
            <a:pPr marL="624078" indent="-514350">
              <a:buNone/>
            </a:pPr>
            <a:r>
              <a:rPr lang="en-US" sz="3000" dirty="0" smtClean="0"/>
              <a:t>L.	Auxiliary facilities may follow “Rule 24” of the Navigation Rules </a:t>
            </a:r>
            <a:r>
              <a:rPr lang="en-US" sz="3000" b="1" i="1" dirty="0" smtClean="0">
                <a:solidFill>
                  <a:srgbClr val="FF0000"/>
                </a:solidFill>
              </a:rPr>
              <a:t>regarding regulations for all vessels towing</a:t>
            </a:r>
            <a:r>
              <a:rPr lang="en-US" sz="3000" b="1" i="1" dirty="0" smtClean="0"/>
              <a:t>.</a:t>
            </a:r>
            <a:r>
              <a:rPr lang="en-US" sz="3000" dirty="0" smtClean="0"/>
              <a:t> Unit commanders may utilize Auxiliary facilities for towing at night even though they do not meet the requirements for towing lights. </a:t>
            </a:r>
            <a:r>
              <a:rPr lang="en-US" sz="3000" b="1" i="1" dirty="0" smtClean="0">
                <a:solidFill>
                  <a:srgbClr val="FF0000"/>
                </a:solidFill>
              </a:rPr>
              <a:t>Efforts must be made to indicate that the facility is towing.</a:t>
            </a:r>
            <a:endParaRPr lang="en-US" sz="3000" b="1" i="1" dirty="0">
              <a:solidFill>
                <a:srgbClr val="FF0000"/>
              </a:solidFill>
            </a:endParaRPr>
          </a:p>
        </p:txBody>
      </p:sp>
      <p:pic>
        <p:nvPicPr>
          <p:cNvPr id="5" name="Picture 4" descr="D9LOGO_4.jpg"/>
          <p:cNvPicPr>
            <a:picLocks noChangeAspect="1"/>
          </p:cNvPicPr>
          <p:nvPr/>
        </p:nvPicPr>
        <p:blipFill>
          <a:blip r:embed="rId2" cstate="print"/>
          <a:stretch>
            <a:fillRect/>
          </a:stretch>
        </p:blipFill>
        <p:spPr>
          <a:xfrm>
            <a:off x="7620000" y="1"/>
            <a:ext cx="1523999" cy="182879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600201"/>
            <a:ext cx="8229600" cy="4114800"/>
          </a:xfrm>
        </p:spPr>
        <p:txBody>
          <a:bodyPr>
            <a:normAutofit fontScale="92500" lnSpcReduction="20000"/>
          </a:bodyPr>
          <a:lstStyle/>
          <a:p>
            <a:pPr marL="624078" indent="-514350">
              <a:buAutoNum type="alphaUcPeriod" startAt="13"/>
            </a:pPr>
            <a:r>
              <a:rPr lang="en-US" sz="3000" dirty="0" smtClean="0"/>
              <a:t>Pilot Rules do allow for the use of a </a:t>
            </a:r>
            <a:r>
              <a:rPr lang="en-US" sz="3000" i="1" dirty="0" smtClean="0">
                <a:solidFill>
                  <a:srgbClr val="FF0000"/>
                </a:solidFill>
              </a:rPr>
              <a:t>“</a:t>
            </a:r>
            <a:r>
              <a:rPr lang="en-US" sz="3000" b="1" i="1" dirty="0" smtClean="0">
                <a:solidFill>
                  <a:srgbClr val="FF0000"/>
                </a:solidFill>
              </a:rPr>
              <a:t>Public Safety</a:t>
            </a:r>
            <a:r>
              <a:rPr lang="en-US" sz="3000" i="1" dirty="0" smtClean="0">
                <a:solidFill>
                  <a:srgbClr val="FF0000"/>
                </a:solidFill>
              </a:rPr>
              <a:t>” </a:t>
            </a:r>
            <a:r>
              <a:rPr lang="en-US" sz="3000" dirty="0" smtClean="0"/>
              <a:t>light to identify an Auxiliary facility at night on Inland Waters. This is </a:t>
            </a:r>
            <a:r>
              <a:rPr lang="en-US" sz="3000" b="1" u="sng" dirty="0" smtClean="0">
                <a:solidFill>
                  <a:srgbClr val="FF0000"/>
                </a:solidFill>
              </a:rPr>
              <a:t>not</a:t>
            </a:r>
            <a:r>
              <a:rPr lang="en-US" sz="3000" dirty="0" smtClean="0"/>
              <a:t> a towing light and should not be used as such. The light flashes 360 degrees alternating red and amber every second. </a:t>
            </a:r>
          </a:p>
          <a:p>
            <a:pPr marL="624078" indent="-514350">
              <a:buAutoNum type="alphaUcPeriod" startAt="13"/>
            </a:pPr>
            <a:endParaRPr lang="en-US" sz="900" dirty="0" smtClean="0"/>
          </a:p>
          <a:p>
            <a:pPr marL="624078" indent="-514350">
              <a:buAutoNum type="alphaUcPeriod" startAt="13"/>
            </a:pPr>
            <a:r>
              <a:rPr lang="en-US" sz="3000" b="1" i="1" u="sng" dirty="0" smtClean="0">
                <a:solidFill>
                  <a:srgbClr val="FF0000"/>
                </a:solidFill>
              </a:rPr>
              <a:t>All members of an Auxiliary boat crew must wear a type I, II, or III PFD while underway</a:t>
            </a:r>
            <a:r>
              <a:rPr lang="en-US" sz="3000" u="sng" dirty="0" smtClean="0">
                <a:solidFill>
                  <a:srgbClr val="FF0000"/>
                </a:solidFill>
              </a:rPr>
              <a:t>. </a:t>
            </a:r>
            <a:r>
              <a:rPr lang="en-US" sz="3000" dirty="0" smtClean="0"/>
              <a:t>If the facility is capable of speeds of 35 MPH or more, these PFDs must be rated for 50 MPH. Some type V PFDs may be used.</a:t>
            </a:r>
            <a:endParaRPr lang="en-US" sz="30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1" y="0"/>
            <a:ext cx="1589005" cy="1524000"/>
          </a:xfrm>
          <a:prstGeom prst="rect">
            <a:avLst/>
          </a:prstGeom>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p:txBody>
          <a:bodyPr>
            <a:normAutofit/>
          </a:bodyPr>
          <a:lstStyle/>
          <a:p>
            <a:pPr marL="624078" indent="-514350">
              <a:buAutoNum type="alphaUcPeriod" startAt="15"/>
            </a:pPr>
            <a:r>
              <a:rPr lang="en-US" dirty="0" smtClean="0"/>
              <a:t>Auxiliarists </a:t>
            </a:r>
            <a:r>
              <a:rPr lang="en-US" b="1" u="sng" dirty="0" smtClean="0">
                <a:solidFill>
                  <a:srgbClr val="FF0000"/>
                </a:solidFill>
              </a:rPr>
              <a:t>must also wear PFDs </a:t>
            </a:r>
            <a:r>
              <a:rPr lang="en-US" dirty="0" smtClean="0"/>
              <a:t>when performing evolutions near the water as while embarking, disembarking, line handing and refueling.</a:t>
            </a:r>
          </a:p>
          <a:p>
            <a:pPr marL="624078" indent="-514350">
              <a:buAutoNum type="alphaUcPeriod" startAt="15"/>
            </a:pPr>
            <a:endParaRPr lang="en-US" sz="900" dirty="0" smtClean="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1" y="0"/>
            <a:ext cx="1589005" cy="1524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SAR MISSION</a:t>
            </a:r>
            <a:br>
              <a:rPr lang="en-US" b="1" dirty="0" smtClean="0">
                <a:solidFill>
                  <a:schemeClr val="accent1"/>
                </a:solidFill>
              </a:rPr>
            </a:br>
            <a:r>
              <a:rPr lang="en-US" b="1" dirty="0" smtClean="0">
                <a:solidFill>
                  <a:schemeClr val="accent1"/>
                </a:solidFill>
              </a:rPr>
              <a:t> COORDINATOR</a:t>
            </a:r>
            <a:endParaRPr lang="en-US" b="1" dirty="0">
              <a:solidFill>
                <a:schemeClr val="accent1"/>
              </a:solidFill>
            </a:endParaRPr>
          </a:p>
        </p:txBody>
      </p:sp>
      <p:sp>
        <p:nvSpPr>
          <p:cNvPr id="2" name="Content Placeholder 1"/>
          <p:cNvSpPr>
            <a:spLocks noGrp="1"/>
          </p:cNvSpPr>
          <p:nvPr>
            <p:ph idx="1"/>
          </p:nvPr>
        </p:nvSpPr>
        <p:spPr>
          <a:xfrm>
            <a:off x="457200" y="2057400"/>
            <a:ext cx="8229600" cy="4800600"/>
          </a:xfrm>
        </p:spPr>
        <p:txBody>
          <a:bodyPr>
            <a:normAutofit/>
          </a:bodyPr>
          <a:lstStyle/>
          <a:p>
            <a:pPr>
              <a:buNone/>
            </a:pPr>
            <a:r>
              <a:rPr lang="en-US" sz="2800" dirty="0" smtClean="0"/>
              <a:t>The SAR Mission Coordinator </a:t>
            </a:r>
            <a:r>
              <a:rPr lang="en-US" sz="2800" dirty="0" smtClean="0">
                <a:solidFill>
                  <a:srgbClr val="FF0000"/>
                </a:solidFill>
              </a:rPr>
              <a:t>(</a:t>
            </a:r>
            <a:r>
              <a:rPr lang="en-US" sz="2800" b="1" dirty="0" smtClean="0">
                <a:solidFill>
                  <a:srgbClr val="FF0000"/>
                </a:solidFill>
              </a:rPr>
              <a:t>SMC</a:t>
            </a:r>
            <a:r>
              <a:rPr lang="en-US" sz="2800" dirty="0" smtClean="0">
                <a:solidFill>
                  <a:srgbClr val="FF0000"/>
                </a:solidFill>
              </a:rPr>
              <a:t>) </a:t>
            </a:r>
            <a:r>
              <a:rPr lang="en-US" sz="2800" dirty="0" smtClean="0"/>
              <a:t>duties in </a:t>
            </a:r>
          </a:p>
          <a:p>
            <a:pPr>
              <a:buNone/>
            </a:pPr>
            <a:r>
              <a:rPr lang="en-US" sz="2800" dirty="0" smtClean="0"/>
              <a:t>9ER are handled by </a:t>
            </a:r>
            <a:r>
              <a:rPr lang="en-US" sz="2800" b="1" dirty="0" smtClean="0">
                <a:solidFill>
                  <a:srgbClr val="FF0000"/>
                </a:solidFill>
              </a:rPr>
              <a:t>Sector Buffalo</a:t>
            </a:r>
            <a:r>
              <a:rPr lang="en-US" sz="2800" dirty="0" smtClean="0">
                <a:solidFill>
                  <a:srgbClr val="FF0000"/>
                </a:solidFill>
              </a:rPr>
              <a:t>. </a:t>
            </a:r>
            <a:r>
              <a:rPr lang="en-US" sz="2800" dirty="0" smtClean="0"/>
              <a:t>The </a:t>
            </a:r>
            <a:r>
              <a:rPr lang="en-US" sz="2800" b="1" u="sng" dirty="0" smtClean="0"/>
              <a:t>District </a:t>
            </a:r>
          </a:p>
          <a:p>
            <a:pPr>
              <a:buNone/>
            </a:pPr>
            <a:r>
              <a:rPr lang="en-US" sz="2800" b="1" i="1" dirty="0" smtClean="0">
                <a:solidFill>
                  <a:srgbClr val="FF0000"/>
                </a:solidFill>
              </a:rPr>
              <a:t>SAR Coordinator shall assume SMC when:</a:t>
            </a:r>
          </a:p>
          <a:p>
            <a:pPr>
              <a:buNone/>
            </a:pPr>
            <a:r>
              <a:rPr lang="en-US" sz="2800" dirty="0" smtClean="0"/>
              <a:t>1. Involves more than 1 Sector.</a:t>
            </a:r>
          </a:p>
          <a:p>
            <a:pPr>
              <a:buNone/>
            </a:pPr>
            <a:r>
              <a:rPr lang="en-US" sz="2800" dirty="0" smtClean="0"/>
              <a:t>2. When using DOD, Canadian  or District resources. </a:t>
            </a:r>
          </a:p>
          <a:p>
            <a:pPr>
              <a:buNone/>
            </a:pPr>
            <a:r>
              <a:rPr lang="en-US" sz="2800" dirty="0" smtClean="0"/>
              <a:t>3. If in Canadian waters.</a:t>
            </a:r>
          </a:p>
          <a:p>
            <a:pPr>
              <a:buNone/>
            </a:pPr>
            <a:r>
              <a:rPr lang="en-US" sz="2800" dirty="0" smtClean="0"/>
              <a:t>4. Involves merchant ships</a:t>
            </a:r>
          </a:p>
          <a:p>
            <a:pPr>
              <a:buNone/>
            </a:pPr>
            <a:r>
              <a:rPr lang="en-US" sz="2800" dirty="0" smtClean="0"/>
              <a:t>5. Extended cases or politically sensitive cases.</a:t>
            </a:r>
          </a:p>
          <a:p>
            <a:pPr>
              <a:buNone/>
            </a:pPr>
            <a:endParaRPr lang="en-US" dirty="0"/>
          </a:p>
        </p:txBody>
      </p:sp>
      <p:pic>
        <p:nvPicPr>
          <p:cNvPr id="4" name="Picture 3" descr="D9LOGO_4.jpg"/>
          <p:cNvPicPr>
            <a:picLocks noChangeAspect="1"/>
          </p:cNvPicPr>
          <p:nvPr/>
        </p:nvPicPr>
        <p:blipFill>
          <a:blip r:embed="rId2" cstate="print"/>
          <a:stretch>
            <a:fillRect/>
          </a:stretch>
        </p:blipFill>
        <p:spPr>
          <a:xfrm>
            <a:off x="7391400" y="1"/>
            <a:ext cx="1752600" cy="2128157"/>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906804" cy="1828799"/>
          </a:xfrm>
          <a:prstGeom prst="rect">
            <a:avLst/>
          </a:prstGeo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524001"/>
            <a:ext cx="8229600" cy="4343400"/>
          </a:xfrm>
        </p:spPr>
        <p:txBody>
          <a:bodyPr>
            <a:normAutofit/>
          </a:bodyPr>
          <a:lstStyle/>
          <a:p>
            <a:pPr marL="624078" indent="-514350">
              <a:buAutoNum type="alphaUcPeriod" startAt="15"/>
            </a:pPr>
            <a:endParaRPr lang="en-US" sz="900" dirty="0" smtClean="0"/>
          </a:p>
          <a:p>
            <a:pPr marL="624078" indent="-514350">
              <a:buNone/>
            </a:pPr>
            <a:r>
              <a:rPr lang="en-US" b="1" i="1" dirty="0" smtClean="0">
                <a:solidFill>
                  <a:srgbClr val="FF0000"/>
                </a:solidFill>
              </a:rPr>
              <a:t>P</a:t>
            </a:r>
            <a:r>
              <a:rPr lang="en-US" sz="2800" b="1" i="1" dirty="0" smtClean="0">
                <a:solidFill>
                  <a:srgbClr val="FF0000"/>
                </a:solidFill>
              </a:rPr>
              <a:t>.  </a:t>
            </a:r>
            <a:r>
              <a:rPr lang="en-US" sz="2800" b="1" u="sng" dirty="0" smtClean="0">
                <a:solidFill>
                  <a:srgbClr val="FF0000"/>
                </a:solidFill>
              </a:rPr>
              <a:t>The following PPE gear must be attached to a member’s PFD or SAR vest</a:t>
            </a:r>
            <a:r>
              <a:rPr lang="en-US" sz="2800" b="1" i="1" dirty="0" smtClean="0">
                <a:solidFill>
                  <a:srgbClr val="FF0000"/>
                </a:solidFill>
              </a:rPr>
              <a:t>: </a:t>
            </a:r>
          </a:p>
          <a:p>
            <a:pPr marL="624078" indent="-514350"/>
            <a:r>
              <a:rPr lang="en-US" sz="2800" dirty="0" smtClean="0"/>
              <a:t>Whistle, </a:t>
            </a:r>
          </a:p>
          <a:p>
            <a:pPr marL="624078" indent="-514350"/>
            <a:r>
              <a:rPr lang="en-US" sz="2800" dirty="0" smtClean="0"/>
              <a:t>PML, (Strobe Light) </a:t>
            </a:r>
          </a:p>
          <a:p>
            <a:pPr marL="624078" indent="-514350"/>
            <a:r>
              <a:rPr lang="en-US" sz="2800" dirty="0" smtClean="0"/>
              <a:t>Signal mirror and Reflective tape. </a:t>
            </a:r>
          </a:p>
          <a:p>
            <a:pPr marL="624078" indent="-514350"/>
            <a:r>
              <a:rPr lang="en-US" sz="2800" dirty="0" smtClean="0"/>
              <a:t>PEBIB</a:t>
            </a:r>
          </a:p>
          <a:p>
            <a:pPr marL="624078" indent="-514350">
              <a:buNone/>
            </a:pPr>
            <a:r>
              <a:rPr lang="en-US" sz="2800" dirty="0" smtClean="0"/>
              <a:t>(A knife, flashlight and rubber gloves are good optional </a:t>
            </a:r>
          </a:p>
          <a:p>
            <a:pPr marL="624078" indent="-514350">
              <a:buNone/>
            </a:pPr>
            <a:r>
              <a:rPr lang="en-US" sz="2800" dirty="0" smtClean="0"/>
              <a:t>items.)</a:t>
            </a:r>
            <a:endParaRPr lang="en-US" sz="28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1" y="0"/>
            <a:ext cx="1747905" cy="1676400"/>
          </a:xfrm>
          <a:prstGeom prst="rect">
            <a:avLst/>
          </a:prstGeom>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600201"/>
            <a:ext cx="8229600" cy="4343400"/>
          </a:xfrm>
        </p:spPr>
        <p:txBody>
          <a:bodyPr>
            <a:normAutofit lnSpcReduction="10000"/>
          </a:bodyPr>
          <a:lstStyle/>
          <a:p>
            <a:pPr marL="624078" indent="-514350">
              <a:buAutoNum type="alphaUcPeriod" startAt="17"/>
            </a:pPr>
            <a:r>
              <a:rPr lang="en-US" sz="3000" dirty="0" smtClean="0"/>
              <a:t>All PPE gear </a:t>
            </a:r>
            <a:r>
              <a:rPr lang="en-US" sz="3000" b="1" u="sng" dirty="0" smtClean="0">
                <a:solidFill>
                  <a:srgbClr val="FF0000"/>
                </a:solidFill>
              </a:rPr>
              <a:t>must be inspected annually</a:t>
            </a:r>
            <a:r>
              <a:rPr lang="en-US" sz="3000" dirty="0" smtClean="0"/>
              <a:t>. Suggest performing this at the beginning and end of each patrol season and recorded on an AF-538 form.</a:t>
            </a:r>
          </a:p>
          <a:p>
            <a:pPr marL="624078" indent="-514350">
              <a:buAutoNum type="alphaUcPeriod" startAt="17"/>
            </a:pPr>
            <a:endParaRPr lang="en-US" sz="800" dirty="0" smtClean="0"/>
          </a:p>
          <a:p>
            <a:pPr marL="624078" indent="-514350">
              <a:buAutoNum type="alphaUcPeriod" startAt="17"/>
            </a:pPr>
            <a:r>
              <a:rPr lang="en-US" sz="3000" dirty="0" smtClean="0"/>
              <a:t>Approved hypothermia clothing must be worn if the water temperature is </a:t>
            </a:r>
            <a:r>
              <a:rPr lang="en-US" sz="3000" b="1" dirty="0" smtClean="0">
                <a:solidFill>
                  <a:srgbClr val="FF0000"/>
                </a:solidFill>
              </a:rPr>
              <a:t>under 60 degrees</a:t>
            </a:r>
            <a:r>
              <a:rPr lang="en-US" sz="3000" dirty="0" smtClean="0"/>
              <a:t>. A dry suit must be worn if the air and/or </a:t>
            </a:r>
            <a:r>
              <a:rPr lang="en-US" sz="3000" b="1" dirty="0" smtClean="0">
                <a:solidFill>
                  <a:srgbClr val="FF0000"/>
                </a:solidFill>
              </a:rPr>
              <a:t>water temperature is under 50 degrees</a:t>
            </a:r>
            <a:r>
              <a:rPr lang="en-US" b="1" dirty="0" smtClean="0">
                <a:solidFill>
                  <a:srgbClr val="FF0000"/>
                </a:solidFill>
              </a:rPr>
              <a:t>.</a:t>
            </a:r>
          </a:p>
          <a:p>
            <a:pPr marL="624078" indent="-514350">
              <a:buAutoNum type="alphaUcPeriod" startAt="17"/>
            </a:pPr>
            <a:endParaRPr lang="en-US" sz="800" dirty="0" smtClean="0"/>
          </a:p>
          <a:p>
            <a:pPr marL="624078" indent="-514350">
              <a:buAutoNum type="alphaUcPeriod" startAt="17"/>
            </a:pPr>
            <a:r>
              <a:rPr lang="en-US" sz="3000" b="1" i="1" dirty="0" smtClean="0">
                <a:solidFill>
                  <a:srgbClr val="FF0000"/>
                </a:solidFill>
              </a:rPr>
              <a:t>Auxiliarists are </a:t>
            </a:r>
            <a:r>
              <a:rPr lang="en-US" sz="3000" b="1" i="1" u="sng" dirty="0" smtClean="0">
                <a:solidFill>
                  <a:srgbClr val="FF0000"/>
                </a:solidFill>
              </a:rPr>
              <a:t>not</a:t>
            </a:r>
            <a:r>
              <a:rPr lang="en-US" sz="3000" b="1" i="1" dirty="0" smtClean="0">
                <a:solidFill>
                  <a:srgbClr val="FF0000"/>
                </a:solidFill>
              </a:rPr>
              <a:t> to operate in a surf  zone!</a:t>
            </a:r>
            <a:endParaRPr lang="en-US" sz="3000" b="1" i="1" dirty="0">
              <a:solidFill>
                <a:srgbClr val="FF0000"/>
              </a:solidFill>
            </a:endParaRPr>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676401"/>
            <a:ext cx="8229600" cy="4038600"/>
          </a:xfrm>
        </p:spPr>
        <p:txBody>
          <a:bodyPr>
            <a:normAutofit fontScale="85000" lnSpcReduction="20000"/>
          </a:bodyPr>
          <a:lstStyle/>
          <a:p>
            <a:pPr marL="624078" indent="-514350">
              <a:buAutoNum type="alphaUcPeriod" startAt="20"/>
            </a:pPr>
            <a:r>
              <a:rPr lang="en-US" b="1" dirty="0" smtClean="0">
                <a:solidFill>
                  <a:srgbClr val="FF0000"/>
                </a:solidFill>
              </a:rPr>
              <a:t>Auxiliarists are </a:t>
            </a:r>
            <a:r>
              <a:rPr lang="en-US" b="1" u="sng" dirty="0" smtClean="0">
                <a:solidFill>
                  <a:srgbClr val="FF0000"/>
                </a:solidFill>
              </a:rPr>
              <a:t>not</a:t>
            </a:r>
            <a:r>
              <a:rPr lang="en-US" b="1" dirty="0" smtClean="0">
                <a:solidFill>
                  <a:srgbClr val="FF0000"/>
                </a:solidFill>
              </a:rPr>
              <a:t> to enter the water for any reason </a:t>
            </a:r>
            <a:r>
              <a:rPr lang="en-US" dirty="0" smtClean="0"/>
              <a:t>other than for qualifying (which is to be done under supervision.)</a:t>
            </a:r>
          </a:p>
          <a:p>
            <a:pPr marL="624078" indent="-514350">
              <a:buAutoNum type="alphaUcPeriod" startAt="20"/>
            </a:pPr>
            <a:endParaRPr lang="en-US" sz="800" dirty="0" smtClean="0"/>
          </a:p>
          <a:p>
            <a:pPr marL="624078" indent="-514350">
              <a:buAutoNum type="alphaUcPeriod" startAt="20"/>
            </a:pPr>
            <a:r>
              <a:rPr lang="en-US" dirty="0" smtClean="0"/>
              <a:t>Auxiliarists are </a:t>
            </a:r>
            <a:r>
              <a:rPr lang="en-US" b="1" u="sng" dirty="0" smtClean="0">
                <a:solidFill>
                  <a:srgbClr val="FF0000"/>
                </a:solidFill>
              </a:rPr>
              <a:t>not</a:t>
            </a:r>
            <a:r>
              <a:rPr lang="en-US" dirty="0" smtClean="0"/>
              <a:t> to consume any alcoholic beverages </a:t>
            </a:r>
            <a:r>
              <a:rPr lang="en-US" b="1" i="1" dirty="0" smtClean="0">
                <a:solidFill>
                  <a:srgbClr val="FF0000"/>
                </a:solidFill>
              </a:rPr>
              <a:t>during or for 8 hours before a patrol</a:t>
            </a:r>
            <a:r>
              <a:rPr lang="en-US" dirty="0" smtClean="0"/>
              <a:t>. Failure to abide by this rule may be grounds for dismissal.</a:t>
            </a:r>
          </a:p>
          <a:p>
            <a:pPr marL="624078" indent="-514350">
              <a:buAutoNum type="alphaUcPeriod" startAt="20"/>
            </a:pPr>
            <a:endParaRPr lang="en-US" sz="800" dirty="0" smtClean="0"/>
          </a:p>
          <a:p>
            <a:pPr marL="624078" indent="-514350">
              <a:buAutoNum type="alphaUcPeriod" startAt="20"/>
            </a:pPr>
            <a:r>
              <a:rPr lang="en-US" dirty="0" smtClean="0"/>
              <a:t>Auxiliarists </a:t>
            </a:r>
            <a:r>
              <a:rPr lang="en-US" b="1" i="1" dirty="0" smtClean="0"/>
              <a:t>may travel</a:t>
            </a:r>
            <a:r>
              <a:rPr lang="en-US" dirty="0" smtClean="0"/>
              <a:t> to or through a foreign country under orders with the approval of cognizant CG authority.</a:t>
            </a: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600201"/>
            <a:ext cx="8229600" cy="4191000"/>
          </a:xfrm>
        </p:spPr>
        <p:txBody>
          <a:bodyPr>
            <a:normAutofit fontScale="92500" lnSpcReduction="20000"/>
          </a:bodyPr>
          <a:lstStyle/>
          <a:p>
            <a:pPr marL="624078" indent="-514350">
              <a:buAutoNum type="alphaUcPeriod" startAt="23"/>
            </a:pPr>
            <a:r>
              <a:rPr lang="en-US" b="1" dirty="0" smtClean="0">
                <a:solidFill>
                  <a:srgbClr val="FF0000"/>
                </a:solidFill>
              </a:rPr>
              <a:t>All SAR case activity must be reported to the controlling CG operational commander using the CG-4612 form.</a:t>
            </a:r>
          </a:p>
          <a:p>
            <a:pPr marL="624078" indent="-514350">
              <a:buAutoNum type="alphaUcPeriod" startAt="23"/>
            </a:pPr>
            <a:endParaRPr lang="en-US" sz="800" dirty="0" smtClean="0"/>
          </a:p>
          <a:p>
            <a:pPr marL="624078" indent="-514350">
              <a:buAutoNum type="alphaUcPeriod" startAt="23"/>
            </a:pPr>
            <a:r>
              <a:rPr lang="en-US" b="1" i="1" dirty="0" smtClean="0">
                <a:solidFill>
                  <a:srgbClr val="FF0000"/>
                </a:solidFill>
              </a:rPr>
              <a:t>All orders must be closed out in three days using AOMS.</a:t>
            </a:r>
          </a:p>
          <a:p>
            <a:pPr marL="624078" indent="-514350">
              <a:buAutoNum type="alphaUcPeriod" startAt="23"/>
            </a:pPr>
            <a:endParaRPr lang="en-US" sz="800" dirty="0" smtClean="0"/>
          </a:p>
          <a:p>
            <a:pPr marL="624078" indent="-514350">
              <a:buAutoNum type="alphaUcPeriod" startAt="23"/>
            </a:pPr>
            <a:r>
              <a:rPr lang="en-US" dirty="0" smtClean="0"/>
              <a:t>All Mission Reports (ANSC 7030) should be completed using AOMS. If there is a complex entry, </a:t>
            </a:r>
            <a:r>
              <a:rPr lang="en-US" b="1" i="1" dirty="0" smtClean="0"/>
              <a:t>a manual 7030 form may be used </a:t>
            </a:r>
            <a:r>
              <a:rPr lang="en-US" dirty="0" smtClean="0"/>
              <a:t>but should be submitted in a timely fashion for member currency.</a:t>
            </a: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1" y="0"/>
            <a:ext cx="1747905" cy="1676400"/>
          </a:xfrm>
          <a:prstGeom prst="rect">
            <a:avLst/>
          </a:prstGeom>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676401"/>
            <a:ext cx="8229600" cy="4191000"/>
          </a:xfrm>
        </p:spPr>
        <p:txBody>
          <a:bodyPr>
            <a:normAutofit fontScale="85000" lnSpcReduction="20000"/>
          </a:bodyPr>
          <a:lstStyle/>
          <a:p>
            <a:pPr marL="624078" indent="-514350">
              <a:buAutoNum type="alphaUcPeriod" startAt="26"/>
            </a:pPr>
            <a:r>
              <a:rPr lang="en-US" b="1" dirty="0" smtClean="0">
                <a:solidFill>
                  <a:srgbClr val="FF0000"/>
                </a:solidFill>
              </a:rPr>
              <a:t>All surface facilities operating under order must give radio reports to their controlling shore unit every 1/2 hour</a:t>
            </a:r>
            <a:r>
              <a:rPr lang="en-US" dirty="0" smtClean="0"/>
              <a:t>. If towing or in inclement weather this should be done every 15 minutes. At times, the controlling unit may want to shorten this.</a:t>
            </a:r>
          </a:p>
          <a:p>
            <a:pPr marL="624078" indent="-514350">
              <a:buAutoNum type="alphaUcPeriod" startAt="26"/>
            </a:pPr>
            <a:endParaRPr lang="en-US" sz="900" dirty="0" smtClean="0"/>
          </a:p>
          <a:p>
            <a:pPr marL="624078" indent="-514350">
              <a:buAutoNum type="alphaUcPeriod" startAt="26"/>
            </a:pPr>
            <a:r>
              <a:rPr lang="en-US" b="1" i="1" dirty="0" smtClean="0"/>
              <a:t> All patrols must start with </a:t>
            </a:r>
            <a:r>
              <a:rPr lang="en-US" b="1" i="1" dirty="0" smtClean="0">
                <a:solidFill>
                  <a:srgbClr val="FF0000"/>
                </a:solidFill>
              </a:rPr>
              <a:t>full fuel tanks</a:t>
            </a:r>
            <a:r>
              <a:rPr lang="en-US" dirty="0" smtClean="0"/>
              <a:t>.</a:t>
            </a:r>
          </a:p>
          <a:p>
            <a:pPr marL="624078" indent="-514350">
              <a:buAutoNum type="alphaUcPeriod" startAt="26"/>
            </a:pPr>
            <a:endParaRPr lang="en-US" sz="900" dirty="0" smtClean="0"/>
          </a:p>
          <a:p>
            <a:pPr marL="624078" indent="-514350">
              <a:buAutoNum type="alphaUcPeriod" startAt="26"/>
            </a:pPr>
            <a:r>
              <a:rPr lang="en-US" b="1" i="1" dirty="0" smtClean="0"/>
              <a:t>If a crew member gets sick </a:t>
            </a:r>
            <a:r>
              <a:rPr lang="en-US" dirty="0" smtClean="0"/>
              <a:t>during a patrol or has to    leave the patrol before it is schedule terminate the OIA must be notified. The patrol should abort if it falls below the minimum crew size.</a:t>
            </a: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1" y="0"/>
            <a:ext cx="1747905" cy="1676400"/>
          </a:xfrm>
          <a:prstGeom prst="rect">
            <a:avLst/>
          </a:prstGeom>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905000"/>
            <a:ext cx="8229600" cy="4221163"/>
          </a:xfrm>
        </p:spPr>
        <p:txBody>
          <a:bodyPr>
            <a:normAutofit fontScale="85000" lnSpcReduction="10000"/>
          </a:bodyPr>
          <a:lstStyle/>
          <a:p>
            <a:pPr marL="624078" indent="-514350">
              <a:buNone/>
            </a:pPr>
            <a:r>
              <a:rPr lang="en-US" dirty="0" smtClean="0"/>
              <a:t>CC. If possible, </a:t>
            </a:r>
            <a:r>
              <a:rPr lang="en-US" dirty="0" smtClean="0">
                <a:solidFill>
                  <a:srgbClr val="FF0000"/>
                </a:solidFill>
              </a:rPr>
              <a:t>“</a:t>
            </a:r>
            <a:r>
              <a:rPr lang="en-US" b="1" i="1" dirty="0" smtClean="0">
                <a:solidFill>
                  <a:srgbClr val="FF0000"/>
                </a:solidFill>
              </a:rPr>
              <a:t>On the spot</a:t>
            </a:r>
            <a:r>
              <a:rPr lang="en-US" dirty="0" smtClean="0">
                <a:solidFill>
                  <a:srgbClr val="FF0000"/>
                </a:solidFill>
              </a:rPr>
              <a:t>” </a:t>
            </a:r>
            <a:r>
              <a:rPr lang="en-US" b="1" dirty="0" smtClean="0">
                <a:solidFill>
                  <a:srgbClr val="FF0000"/>
                </a:solidFill>
              </a:rPr>
              <a:t>minor repairs </a:t>
            </a:r>
            <a:r>
              <a:rPr lang="en-US" dirty="0" smtClean="0"/>
              <a:t>to vessels may be the best option to resolve some situations.</a:t>
            </a:r>
          </a:p>
          <a:p>
            <a:pPr marL="624078" indent="-514350">
              <a:buNone/>
            </a:pPr>
            <a:endParaRPr lang="en-US" sz="800" dirty="0" smtClean="0"/>
          </a:p>
          <a:p>
            <a:pPr marL="624078" indent="-514350">
              <a:buNone/>
            </a:pPr>
            <a:r>
              <a:rPr lang="en-US" dirty="0" smtClean="0"/>
              <a:t>DD. Assisting vessels </a:t>
            </a:r>
            <a:r>
              <a:rPr lang="en-US" b="1" dirty="0" smtClean="0">
                <a:solidFill>
                  <a:srgbClr val="FF0000"/>
                </a:solidFill>
              </a:rPr>
              <a:t>sinking at their mooring </a:t>
            </a:r>
            <a:r>
              <a:rPr lang="en-US" dirty="0" smtClean="0"/>
              <a:t>creates a delicate situation. Consent of the owner is not required before rendering assistance. In some cases, such as a pollution threat, it may be appropriate to render assistance before the owner can be     contacted. </a:t>
            </a:r>
            <a:r>
              <a:rPr lang="en-US" b="1" dirty="0" smtClean="0">
                <a:solidFill>
                  <a:srgbClr val="FF0000"/>
                </a:solidFill>
              </a:rPr>
              <a:t>The d9 Command Center must be notified.</a:t>
            </a:r>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47904" cy="1676400"/>
          </a:xfrm>
          <a:prstGeom prst="rect">
            <a:avLst/>
          </a:prstGeom>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2286000"/>
            <a:ext cx="8229600" cy="3840163"/>
          </a:xfrm>
        </p:spPr>
        <p:txBody>
          <a:bodyPr>
            <a:normAutofit fontScale="92500" lnSpcReduction="10000"/>
          </a:bodyPr>
          <a:lstStyle/>
          <a:p>
            <a:pPr marL="624078" indent="-514350">
              <a:buNone/>
            </a:pPr>
            <a:r>
              <a:rPr lang="en-US" dirty="0" smtClean="0"/>
              <a:t>EE. </a:t>
            </a:r>
            <a:r>
              <a:rPr lang="en-US" sz="3000" dirty="0" smtClean="0"/>
              <a:t>Any mechanical issues with a facility must be </a:t>
            </a:r>
            <a:r>
              <a:rPr lang="en-US" sz="3000" b="1" i="1" dirty="0" smtClean="0">
                <a:solidFill>
                  <a:srgbClr val="FF0000"/>
                </a:solidFill>
              </a:rPr>
              <a:t>reported immediately </a:t>
            </a:r>
            <a:r>
              <a:rPr lang="en-US" sz="3000" dirty="0" smtClean="0"/>
              <a:t>to the controlling unit and the OIA.</a:t>
            </a:r>
          </a:p>
          <a:p>
            <a:pPr marL="624078" indent="-514350">
              <a:buAutoNum type="alphaUcPeriod" startAt="29"/>
            </a:pPr>
            <a:endParaRPr lang="en-US" sz="800" dirty="0" smtClean="0"/>
          </a:p>
          <a:p>
            <a:pPr marL="624078" indent="-514350">
              <a:buNone/>
            </a:pPr>
            <a:r>
              <a:rPr lang="en-US" dirty="0" smtClean="0"/>
              <a:t>FF. </a:t>
            </a:r>
            <a:r>
              <a:rPr lang="en-US" sz="3000" b="1" u="sng" dirty="0" smtClean="0">
                <a:solidFill>
                  <a:srgbClr val="FF0000"/>
                </a:solidFill>
              </a:rPr>
              <a:t>If a member gets injured while on an ordered mission, medical assistance should be sought and the OIA notified immediately as well as DIRAUX (through the chain of leadership).</a:t>
            </a:r>
          </a:p>
          <a:p>
            <a:pPr>
              <a:buNone/>
            </a:pPr>
            <a:r>
              <a:rPr lang="en-US" dirty="0" smtClean="0"/>
              <a:t>	</a:t>
            </a:r>
          </a:p>
          <a:p>
            <a:pPr>
              <a:buNone/>
            </a:pP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1676400"/>
            <a:ext cx="8229600" cy="4648200"/>
          </a:xfrm>
        </p:spPr>
        <p:txBody>
          <a:bodyPr>
            <a:normAutofit fontScale="92500" lnSpcReduction="20000"/>
          </a:bodyPr>
          <a:lstStyle/>
          <a:p>
            <a:pPr>
              <a:buNone/>
            </a:pPr>
            <a:r>
              <a:rPr lang="en-US" dirty="0" smtClean="0"/>
              <a:t>GG. </a:t>
            </a:r>
            <a:r>
              <a:rPr lang="en-US" sz="3000" b="1" dirty="0" smtClean="0">
                <a:solidFill>
                  <a:srgbClr val="FF0000"/>
                </a:solidFill>
              </a:rPr>
              <a:t>Re-floating grounded vessels </a:t>
            </a:r>
            <a:r>
              <a:rPr lang="en-US" sz="3000" dirty="0" smtClean="0"/>
              <a:t>can </a:t>
            </a:r>
            <a:r>
              <a:rPr lang="en-US" sz="3000" b="1" dirty="0" smtClean="0">
                <a:solidFill>
                  <a:srgbClr val="FF0000"/>
                </a:solidFill>
              </a:rPr>
              <a:t>only</a:t>
            </a:r>
            <a:r>
              <a:rPr lang="en-US" sz="3000" dirty="0" smtClean="0"/>
              <a:t> be   </a:t>
            </a:r>
          </a:p>
          <a:p>
            <a:pPr>
              <a:buNone/>
            </a:pPr>
            <a:r>
              <a:rPr lang="en-US" sz="3000" dirty="0" smtClean="0"/>
              <a:t>	    done with the permission of the unit CO/OIC. </a:t>
            </a:r>
          </a:p>
          <a:p>
            <a:pPr>
              <a:buNone/>
            </a:pPr>
            <a:r>
              <a:rPr lang="en-US" sz="3000" dirty="0" smtClean="0"/>
              <a:t>	    The following conditions </a:t>
            </a:r>
            <a:r>
              <a:rPr lang="en-US" sz="3000" b="1" u="sng" dirty="0" smtClean="0">
                <a:solidFill>
                  <a:srgbClr val="FF0000"/>
                </a:solidFill>
              </a:rPr>
              <a:t>must</a:t>
            </a:r>
            <a:r>
              <a:rPr lang="en-US" sz="3000" dirty="0" smtClean="0"/>
              <a:t> be met first:</a:t>
            </a:r>
          </a:p>
          <a:p>
            <a:pPr>
              <a:buNone/>
            </a:pPr>
            <a:r>
              <a:rPr lang="en-US" sz="3000" dirty="0" smtClean="0"/>
              <a:t>       1. No risk jeopardy to CG personnel.</a:t>
            </a:r>
          </a:p>
          <a:p>
            <a:pPr>
              <a:buNone/>
            </a:pPr>
            <a:r>
              <a:rPr lang="en-US" sz="3000" dirty="0" smtClean="0"/>
              <a:t>       2. The facility is capable</a:t>
            </a:r>
          </a:p>
          <a:p>
            <a:pPr>
              <a:buNone/>
            </a:pPr>
            <a:r>
              <a:rPr lang="en-US" sz="3000" dirty="0" smtClean="0"/>
              <a:t>	   3. The owner requests and agrees to method</a:t>
            </a:r>
          </a:p>
          <a:p>
            <a:pPr>
              <a:buNone/>
            </a:pPr>
            <a:r>
              <a:rPr lang="en-US" sz="3000" dirty="0" smtClean="0"/>
              <a:t>	   4. There is no commercial salvage</a:t>
            </a:r>
          </a:p>
          <a:p>
            <a:pPr>
              <a:buNone/>
            </a:pPr>
            <a:r>
              <a:rPr lang="en-US" sz="3000" dirty="0" smtClean="0"/>
              <a:t>	   5. The hull is not in danger of sinking</a:t>
            </a:r>
          </a:p>
          <a:p>
            <a:pPr>
              <a:buNone/>
            </a:pPr>
            <a:r>
              <a:rPr lang="en-US" sz="3000" dirty="0" smtClean="0"/>
              <a:t>	   6. No risk of additional damage</a:t>
            </a:r>
          </a:p>
          <a:p>
            <a:pPr>
              <a:buNone/>
            </a:pPr>
            <a:r>
              <a:rPr lang="en-US" sz="3000" dirty="0" smtClean="0"/>
              <a:t>	   7. Weather is not a risk to refloating</a:t>
            </a:r>
            <a:endParaRPr lang="en-US" sz="30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2057400"/>
            <a:ext cx="8229600" cy="4068763"/>
          </a:xfrm>
        </p:spPr>
        <p:txBody>
          <a:bodyPr/>
          <a:lstStyle/>
          <a:p>
            <a:pPr>
              <a:buNone/>
            </a:pPr>
            <a:r>
              <a:rPr lang="en-US" dirty="0" smtClean="0">
                <a:solidFill>
                  <a:srgbClr val="FF0000"/>
                </a:solidFill>
              </a:rPr>
              <a:t>HH. </a:t>
            </a:r>
            <a:r>
              <a:rPr lang="en-US" b="1" i="1" dirty="0" smtClean="0">
                <a:solidFill>
                  <a:srgbClr val="FF0000"/>
                </a:solidFill>
              </a:rPr>
              <a:t>Abandoned property: </a:t>
            </a:r>
          </a:p>
          <a:p>
            <a:pPr>
              <a:buNone/>
            </a:pPr>
            <a:r>
              <a:rPr lang="en-US" sz="2800" b="1" i="1" dirty="0" smtClean="0">
                <a:solidFill>
                  <a:srgbClr val="FF0000"/>
                </a:solidFill>
              </a:rPr>
              <a:t>	</a:t>
            </a:r>
            <a:r>
              <a:rPr lang="en-US" sz="2800" dirty="0" smtClean="0"/>
              <a:t>If identifiable should be returned to the owner. Local municipalities exercising authority in the region should be contacted to dispose of the abandoned property. The </a:t>
            </a:r>
            <a:r>
              <a:rPr lang="en-US" sz="2800" dirty="0" smtClean="0"/>
              <a:t>CO/OIC </a:t>
            </a:r>
            <a:r>
              <a:rPr lang="en-US" sz="2800" dirty="0" smtClean="0"/>
              <a:t>should be notified.</a:t>
            </a:r>
            <a:endParaRPr lang="en-US" sz="2800"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 </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a:xfrm>
            <a:off x="457200" y="2209800"/>
            <a:ext cx="8229600" cy="3916363"/>
          </a:xfrm>
        </p:spPr>
        <p:txBody>
          <a:bodyPr>
            <a:normAutofit fontScale="85000" lnSpcReduction="20000"/>
          </a:bodyPr>
          <a:lstStyle/>
          <a:p>
            <a:pPr>
              <a:buNone/>
            </a:pPr>
            <a:r>
              <a:rPr lang="en-US" dirty="0" smtClean="0"/>
              <a:t>II. </a:t>
            </a:r>
            <a:r>
              <a:rPr lang="en-US" b="1" dirty="0" smtClean="0">
                <a:solidFill>
                  <a:srgbClr val="FF0000"/>
                </a:solidFill>
              </a:rPr>
              <a:t>Humane assistance </a:t>
            </a:r>
            <a:r>
              <a:rPr lang="en-US" dirty="0" smtClean="0"/>
              <a:t>(rescue of animals) are </a:t>
            </a:r>
          </a:p>
          <a:p>
            <a:pPr>
              <a:buNone/>
            </a:pPr>
            <a:r>
              <a:rPr lang="en-US" dirty="0" smtClean="0"/>
              <a:t>	 not SAR cases and should </a:t>
            </a:r>
            <a:r>
              <a:rPr lang="en-US" b="1" u="sng" dirty="0" smtClean="0">
                <a:solidFill>
                  <a:srgbClr val="FF0000"/>
                </a:solidFill>
              </a:rPr>
              <a:t>only</a:t>
            </a:r>
            <a:r>
              <a:rPr lang="en-US" dirty="0" smtClean="0"/>
              <a:t> be conducted </a:t>
            </a:r>
          </a:p>
          <a:p>
            <a:pPr>
              <a:buNone/>
            </a:pPr>
            <a:r>
              <a:rPr lang="en-US" dirty="0" smtClean="0"/>
              <a:t>	 in ideal conditions when the risk to </a:t>
            </a:r>
          </a:p>
          <a:p>
            <a:pPr>
              <a:buNone/>
            </a:pPr>
            <a:r>
              <a:rPr lang="en-US" dirty="0" smtClean="0"/>
              <a:t>	 personnel is minimal and does not interfere </a:t>
            </a:r>
          </a:p>
          <a:p>
            <a:pPr>
              <a:buNone/>
            </a:pPr>
            <a:r>
              <a:rPr lang="en-US" dirty="0" smtClean="0"/>
              <a:t>	 with the unit’s primary mission. Local </a:t>
            </a:r>
          </a:p>
          <a:p>
            <a:pPr>
              <a:buNone/>
            </a:pPr>
            <a:r>
              <a:rPr lang="en-US" dirty="0" smtClean="0"/>
              <a:t>	 humane agencies should be consulted when </a:t>
            </a:r>
          </a:p>
          <a:p>
            <a:pPr>
              <a:buNone/>
            </a:pPr>
            <a:r>
              <a:rPr lang="en-US" dirty="0" smtClean="0"/>
              <a:t>	 practical. Such assistance should be </a:t>
            </a:r>
          </a:p>
          <a:p>
            <a:pPr>
              <a:buNone/>
            </a:pPr>
            <a:r>
              <a:rPr lang="en-US" dirty="0" smtClean="0"/>
              <a:t>	 documented as assistance to other agencies </a:t>
            </a:r>
          </a:p>
          <a:p>
            <a:pPr>
              <a:buNone/>
            </a:pPr>
            <a:r>
              <a:rPr lang="en-US" dirty="0" smtClean="0"/>
              <a:t>	 and reported to the Sector Command Center.</a:t>
            </a:r>
            <a:endParaRPr lang="en-US" dirty="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600200" cy="153473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9LOGO_4.jpg"/>
          <p:cNvPicPr>
            <a:picLocks noChangeAspect="1"/>
          </p:cNvPicPr>
          <p:nvPr/>
        </p:nvPicPr>
        <p:blipFill>
          <a:blip r:embed="rId2" cstate="print"/>
          <a:stretch>
            <a:fillRect/>
          </a:stretch>
        </p:blipFill>
        <p:spPr>
          <a:xfrm>
            <a:off x="7536656" y="-152400"/>
            <a:ext cx="1607344" cy="2057400"/>
          </a:xfrm>
          <a:prstGeom prst="rect">
            <a:avLst/>
          </a:prstGeom>
        </p:spPr>
      </p:pic>
      <p:sp>
        <p:nvSpPr>
          <p:cNvPr id="3" name="Title 2"/>
          <p:cNvSpPr>
            <a:spLocks noGrp="1"/>
          </p:cNvSpPr>
          <p:nvPr>
            <p:ph type="title"/>
          </p:nvPr>
        </p:nvSpPr>
        <p:spPr/>
        <p:txBody>
          <a:bodyPr>
            <a:normAutofit fontScale="90000"/>
          </a:bodyPr>
          <a:lstStyle/>
          <a:p>
            <a:r>
              <a:rPr lang="en-US" b="1" dirty="0" smtClean="0">
                <a:solidFill>
                  <a:schemeClr val="accent1"/>
                </a:solidFill>
              </a:rPr>
              <a:t>ON SCENE </a:t>
            </a:r>
            <a:br>
              <a:rPr lang="en-US" b="1" dirty="0" smtClean="0">
                <a:solidFill>
                  <a:schemeClr val="accent1"/>
                </a:solidFill>
              </a:rPr>
            </a:br>
            <a:r>
              <a:rPr lang="en-US" b="1" dirty="0" smtClean="0">
                <a:solidFill>
                  <a:schemeClr val="accent1"/>
                </a:solidFill>
              </a:rPr>
              <a:t>COORDINATOR</a:t>
            </a:r>
            <a:endParaRPr lang="en-US" b="1" dirty="0">
              <a:solidFill>
                <a:schemeClr val="accent1"/>
              </a:solidFill>
            </a:endParaRPr>
          </a:p>
        </p:txBody>
      </p:sp>
      <p:sp>
        <p:nvSpPr>
          <p:cNvPr id="2" name="Content Placeholder 1"/>
          <p:cNvSpPr>
            <a:spLocks noGrp="1"/>
          </p:cNvSpPr>
          <p:nvPr>
            <p:ph idx="1"/>
          </p:nvPr>
        </p:nvSpPr>
        <p:spPr>
          <a:xfrm>
            <a:off x="0" y="1981200"/>
            <a:ext cx="8686800" cy="4144963"/>
          </a:xfrm>
        </p:spPr>
        <p:txBody>
          <a:bodyPr>
            <a:normAutofit/>
          </a:bodyPr>
          <a:lstStyle/>
          <a:p>
            <a:pPr>
              <a:buNone/>
            </a:pPr>
            <a:r>
              <a:rPr lang="en-US" sz="2800" dirty="0" smtClean="0"/>
              <a:t>The On Scene Coordinator (</a:t>
            </a:r>
            <a:r>
              <a:rPr lang="en-US" sz="2800" b="1" dirty="0" smtClean="0">
                <a:solidFill>
                  <a:srgbClr val="FF0000"/>
                </a:solidFill>
              </a:rPr>
              <a:t>OSC</a:t>
            </a:r>
            <a:r>
              <a:rPr lang="en-US" sz="2800" dirty="0" smtClean="0"/>
              <a:t>) should be the most </a:t>
            </a:r>
          </a:p>
          <a:p>
            <a:pPr>
              <a:buNone/>
            </a:pPr>
            <a:r>
              <a:rPr lang="en-US" sz="2800" dirty="0" smtClean="0"/>
              <a:t>capable facility available, taking into consideration:</a:t>
            </a:r>
          </a:p>
          <a:p>
            <a:pPr>
              <a:buNone/>
            </a:pPr>
            <a:endParaRPr lang="en-US" sz="2800" dirty="0" smtClean="0"/>
          </a:p>
          <a:p>
            <a:r>
              <a:rPr lang="en-US" sz="2800" dirty="0" smtClean="0"/>
              <a:t>SAR training</a:t>
            </a:r>
          </a:p>
          <a:p>
            <a:r>
              <a:rPr lang="en-US" sz="2800" dirty="0" smtClean="0"/>
              <a:t> Communication capabilities</a:t>
            </a:r>
          </a:p>
          <a:p>
            <a:r>
              <a:rPr lang="en-US" sz="2800" dirty="0" smtClean="0"/>
              <a:t>Length of time that the facility can stay in the search area.</a:t>
            </a:r>
          </a:p>
          <a:p>
            <a:pPr>
              <a:buNone/>
            </a:pPr>
            <a:endParaRPr lang="en-US" sz="2800" dirty="0" smtClean="0"/>
          </a:p>
        </p:txBody>
      </p:sp>
      <p:pic>
        <p:nvPicPr>
          <p:cNvPr id="6" name="Picture 5" descr="SABOT LOGO FINAL.jpg"/>
          <p:cNvPicPr>
            <a:picLocks noChangeAspect="1"/>
          </p:cNvPicPr>
          <p:nvPr/>
        </p:nvPicPr>
        <p:blipFill>
          <a:blip r:embed="rId3" cstate="print"/>
          <a:srcRect l="7583" r="16588"/>
          <a:stretch>
            <a:fillRect/>
          </a:stretch>
        </p:blipFill>
        <p:spPr>
          <a:xfrm>
            <a:off x="0" y="0"/>
            <a:ext cx="1747904" cy="1676399"/>
          </a:xfrm>
          <a:prstGeom prst="rect">
            <a:avLst/>
          </a:prstGeom>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solidFill>
                  <a:schemeClr val="accent1"/>
                </a:solidFill>
              </a:rPr>
              <a:t>OPERATIONAL</a:t>
            </a:r>
            <a:br>
              <a:rPr lang="en-US" b="1" dirty="0" smtClean="0">
                <a:solidFill>
                  <a:schemeClr val="accent1"/>
                </a:solidFill>
              </a:rPr>
            </a:br>
            <a:r>
              <a:rPr lang="en-US" b="1" dirty="0" smtClean="0">
                <a:solidFill>
                  <a:schemeClr val="accent1"/>
                </a:solidFill>
              </a:rPr>
              <a:t>GUIDELINES</a:t>
            </a:r>
            <a:endParaRPr lang="en-US" b="1" dirty="0">
              <a:solidFill>
                <a:schemeClr val="accent1"/>
              </a:solidFill>
            </a:endParaRPr>
          </a:p>
        </p:txBody>
      </p:sp>
      <p:sp>
        <p:nvSpPr>
          <p:cNvPr id="2" name="Content Placeholder 1"/>
          <p:cNvSpPr>
            <a:spLocks noGrp="1"/>
          </p:cNvSpPr>
          <p:nvPr>
            <p:ph idx="1"/>
          </p:nvPr>
        </p:nvSpPr>
        <p:spPr/>
        <p:txBody>
          <a:bodyPr/>
          <a:lstStyle/>
          <a:p>
            <a:pPr>
              <a:buNone/>
            </a:pPr>
            <a:endParaRPr lang="en-US" dirty="0" smtClean="0"/>
          </a:p>
          <a:p>
            <a:pPr>
              <a:buNone/>
            </a:pPr>
            <a:endParaRPr lang="en-US" dirty="0"/>
          </a:p>
          <a:p>
            <a:pPr>
              <a:buNone/>
            </a:pPr>
            <a:r>
              <a:rPr lang="en-US" dirty="0" smtClean="0"/>
              <a:t>JJ. </a:t>
            </a:r>
            <a:r>
              <a:rPr lang="en-US" b="1" i="1" dirty="0" smtClean="0"/>
              <a:t>Auxiliarists qualifying on a Coast Guard      standard boat must meet all the requirements set for active duty personnel. </a:t>
            </a:r>
          </a:p>
          <a:p>
            <a:pPr>
              <a:buNone/>
            </a:pPr>
            <a:endParaRPr lang="en-US" dirty="0" smtClean="0"/>
          </a:p>
        </p:txBody>
      </p:sp>
      <p:pic>
        <p:nvPicPr>
          <p:cNvPr id="5" name="Picture 4" descr="D9LOGO_4.jpg"/>
          <p:cNvPicPr>
            <a:picLocks noChangeAspect="1"/>
          </p:cNvPicPr>
          <p:nvPr/>
        </p:nvPicPr>
        <p:blipFill>
          <a:blip r:embed="rId2" cstate="print"/>
          <a:stretch>
            <a:fillRect/>
          </a:stretch>
        </p:blipFill>
        <p:spPr>
          <a:xfrm>
            <a:off x="7772400" y="1"/>
            <a:ext cx="1371599" cy="1645918"/>
          </a:xfrm>
          <a:prstGeom prst="rect">
            <a:avLst/>
          </a:prstGeom>
        </p:spPr>
      </p:pic>
      <p:pic>
        <p:nvPicPr>
          <p:cNvPr id="6" name="Picture 5" descr="SABOT LOGO FINAL.jpg"/>
          <p:cNvPicPr>
            <a:picLocks noChangeAspect="1"/>
          </p:cNvPicPr>
          <p:nvPr/>
        </p:nvPicPr>
        <p:blipFill>
          <a:blip r:embed="rId3" cstate="print"/>
          <a:srcRect l="7583" r="16588"/>
          <a:stretch>
            <a:fillRect/>
          </a:stretch>
        </p:blipFill>
        <p:spPr>
          <a:xfrm>
            <a:off x="0" y="0"/>
            <a:ext cx="1752600" cy="1680903"/>
          </a:xfrm>
          <a:prstGeom prst="rect">
            <a:avLst/>
          </a:prstGeom>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OPERATIONAL</a:t>
            </a:r>
            <a:br>
              <a:rPr lang="en-US" b="1" dirty="0" smtClean="0">
                <a:solidFill>
                  <a:schemeClr val="accent1"/>
                </a:solidFill>
              </a:rPr>
            </a:br>
            <a:r>
              <a:rPr lang="en-US" b="1" dirty="0" smtClean="0">
                <a:solidFill>
                  <a:schemeClr val="accent1"/>
                </a:solidFill>
              </a:rPr>
              <a:t>GUIDELINES</a:t>
            </a:r>
            <a:endParaRPr lang="en-US" dirty="0"/>
          </a:p>
        </p:txBody>
      </p:sp>
      <p:sp>
        <p:nvSpPr>
          <p:cNvPr id="3" name="Content Placeholder 2"/>
          <p:cNvSpPr>
            <a:spLocks noGrp="1"/>
          </p:cNvSpPr>
          <p:nvPr>
            <p:ph idx="1"/>
          </p:nvPr>
        </p:nvSpPr>
        <p:spPr/>
        <p:txBody>
          <a:bodyPr/>
          <a:lstStyle/>
          <a:p>
            <a:pPr>
              <a:buNone/>
            </a:pPr>
            <a:r>
              <a:rPr lang="en-US" dirty="0" smtClean="0"/>
              <a:t>KK.	All PFDs must be 50 </a:t>
            </a:r>
            <a:r>
              <a:rPr lang="en-US" smtClean="0"/>
              <a:t>MPH </a:t>
            </a:r>
            <a:r>
              <a:rPr lang="en-US" smtClean="0"/>
              <a:t>rated </a:t>
            </a:r>
            <a:r>
              <a:rPr lang="en-US" dirty="0" smtClean="0"/>
              <a:t>for use </a:t>
            </a:r>
            <a:r>
              <a:rPr lang="en-US" smtClean="0"/>
              <a:t>on 	any </a:t>
            </a:r>
            <a:r>
              <a:rPr lang="en-US" dirty="0" smtClean="0"/>
              <a:t>vessel capable of speeds in excess </a:t>
            </a:r>
            <a:r>
              <a:rPr lang="en-US" smtClean="0"/>
              <a:t>of 	  40 </a:t>
            </a:r>
            <a:r>
              <a:rPr lang="en-US" dirty="0" smtClean="0"/>
              <a:t>MPH.</a:t>
            </a:r>
            <a:endParaRPr lang="en-US" dirty="0"/>
          </a:p>
        </p:txBody>
      </p:sp>
      <p:pic>
        <p:nvPicPr>
          <p:cNvPr id="4" name="Picture 3" descr="SABOT LOGO FINAL.jpg"/>
          <p:cNvPicPr>
            <a:picLocks noChangeAspect="1"/>
          </p:cNvPicPr>
          <p:nvPr/>
        </p:nvPicPr>
        <p:blipFill>
          <a:blip r:embed="rId2" cstate="print"/>
          <a:srcRect l="7583" r="16588"/>
          <a:stretch>
            <a:fillRect/>
          </a:stretch>
        </p:blipFill>
        <p:spPr>
          <a:xfrm>
            <a:off x="0" y="0"/>
            <a:ext cx="1752600" cy="1680903"/>
          </a:xfrm>
          <a:prstGeom prst="rect">
            <a:avLst/>
          </a:prstGeom>
        </p:spPr>
      </p:pic>
      <p:pic>
        <p:nvPicPr>
          <p:cNvPr id="5" name="Picture 4" descr="D9LOGO_4.jpg"/>
          <p:cNvPicPr>
            <a:picLocks noChangeAspect="1"/>
          </p:cNvPicPr>
          <p:nvPr/>
        </p:nvPicPr>
        <p:blipFill>
          <a:blip r:embed="rId3" cstate="print"/>
          <a:stretch>
            <a:fillRect/>
          </a:stretch>
        </p:blipFill>
        <p:spPr>
          <a:xfrm>
            <a:off x="7772400" y="1"/>
            <a:ext cx="1371599" cy="164591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9LOGO_4.jpg"/>
          <p:cNvPicPr>
            <a:picLocks noChangeAspect="1"/>
          </p:cNvPicPr>
          <p:nvPr/>
        </p:nvPicPr>
        <p:blipFill>
          <a:blip r:embed="rId2" cstate="print"/>
          <a:stretch>
            <a:fillRect/>
          </a:stretch>
        </p:blipFill>
        <p:spPr>
          <a:xfrm>
            <a:off x="7536656" y="0"/>
            <a:ext cx="1607344" cy="2057400"/>
          </a:xfrm>
          <a:prstGeom prst="rect">
            <a:avLst/>
          </a:prstGeom>
        </p:spPr>
      </p:pic>
      <p:sp>
        <p:nvSpPr>
          <p:cNvPr id="3" name="Title 2"/>
          <p:cNvSpPr>
            <a:spLocks noGrp="1"/>
          </p:cNvSpPr>
          <p:nvPr>
            <p:ph type="title"/>
          </p:nvPr>
        </p:nvSpPr>
        <p:spPr/>
        <p:txBody>
          <a:bodyPr>
            <a:normAutofit fontScale="90000"/>
          </a:bodyPr>
          <a:lstStyle/>
          <a:p>
            <a:r>
              <a:rPr lang="en-US" b="1" dirty="0" smtClean="0">
                <a:solidFill>
                  <a:schemeClr val="accent1"/>
                </a:solidFill>
              </a:rPr>
              <a:t>ON SCENE </a:t>
            </a:r>
            <a:br>
              <a:rPr lang="en-US" b="1" dirty="0" smtClean="0">
                <a:solidFill>
                  <a:schemeClr val="accent1"/>
                </a:solidFill>
              </a:rPr>
            </a:br>
            <a:r>
              <a:rPr lang="en-US" b="1" dirty="0" smtClean="0">
                <a:solidFill>
                  <a:schemeClr val="accent1"/>
                </a:solidFill>
              </a:rPr>
              <a:t>COORDINATOR</a:t>
            </a:r>
            <a:endParaRPr lang="en-US" b="1" dirty="0">
              <a:solidFill>
                <a:schemeClr val="accent1"/>
              </a:solidFill>
            </a:endParaRPr>
          </a:p>
        </p:txBody>
      </p:sp>
      <p:sp>
        <p:nvSpPr>
          <p:cNvPr id="2" name="Content Placeholder 1"/>
          <p:cNvSpPr>
            <a:spLocks noGrp="1"/>
          </p:cNvSpPr>
          <p:nvPr>
            <p:ph idx="1"/>
          </p:nvPr>
        </p:nvSpPr>
        <p:spPr>
          <a:xfrm>
            <a:off x="0" y="2209800"/>
            <a:ext cx="9144000" cy="4419600"/>
          </a:xfrm>
        </p:spPr>
        <p:txBody>
          <a:bodyPr>
            <a:normAutofit/>
          </a:bodyPr>
          <a:lstStyle/>
          <a:p>
            <a:pPr>
              <a:buNone/>
            </a:pPr>
            <a:endParaRPr lang="en-US" dirty="0" smtClean="0"/>
          </a:p>
          <a:p>
            <a:pPr algn="ctr">
              <a:buNone/>
            </a:pPr>
            <a:r>
              <a:rPr lang="en-US" sz="2800" dirty="0" smtClean="0"/>
              <a:t>All elements of the SAR response are </a:t>
            </a:r>
          </a:p>
          <a:p>
            <a:pPr algn="ctr">
              <a:buNone/>
            </a:pPr>
            <a:r>
              <a:rPr lang="en-US" sz="2800" dirty="0" smtClean="0"/>
              <a:t>responsible for an accurate risk assessment. </a:t>
            </a:r>
          </a:p>
          <a:p>
            <a:pPr algn="ctr">
              <a:buNone/>
            </a:pPr>
            <a:r>
              <a:rPr lang="en-US" sz="2800" b="1" u="sng" dirty="0" smtClean="0">
                <a:solidFill>
                  <a:srgbClr val="FF0000"/>
                </a:solidFill>
              </a:rPr>
              <a:t>The GAR II model is the required</a:t>
            </a:r>
            <a:r>
              <a:rPr lang="en-US" sz="2800" u="sng" dirty="0" smtClean="0">
                <a:solidFill>
                  <a:srgbClr val="FF0000"/>
                </a:solidFill>
              </a:rPr>
              <a:t> </a:t>
            </a:r>
            <a:r>
              <a:rPr lang="en-US" sz="2800" b="1" u="sng" dirty="0" smtClean="0">
                <a:solidFill>
                  <a:srgbClr val="FF0000"/>
                </a:solidFill>
              </a:rPr>
              <a:t>method</a:t>
            </a:r>
            <a:r>
              <a:rPr lang="en-US" sz="2800" u="sng" dirty="0" smtClean="0">
                <a:solidFill>
                  <a:srgbClr val="FF0000"/>
                </a:solidFill>
              </a:rPr>
              <a:t> </a:t>
            </a:r>
            <a:r>
              <a:rPr lang="en-US" sz="2800" dirty="0" smtClean="0"/>
              <a:t>for </a:t>
            </a:r>
          </a:p>
          <a:p>
            <a:pPr algn="ctr">
              <a:buNone/>
            </a:pPr>
            <a:r>
              <a:rPr lang="en-US" sz="2800" dirty="0" smtClean="0"/>
              <a:t>measuring </a:t>
            </a:r>
            <a:r>
              <a:rPr lang="en-US" sz="2800" dirty="0" smtClean="0"/>
              <a:t>the risk assessment for SRUs</a:t>
            </a:r>
            <a:r>
              <a:rPr lang="en-US" sz="2800" dirty="0" smtClean="0"/>
              <a:t>.</a:t>
            </a:r>
          </a:p>
          <a:p>
            <a:pPr algn="ctr">
              <a:buNone/>
            </a:pPr>
            <a:r>
              <a:rPr lang="en-US" sz="2800" b="1" dirty="0" smtClean="0">
                <a:solidFill>
                  <a:srgbClr val="FF0000"/>
                </a:solidFill>
              </a:rPr>
              <a:t>That is: “RISK </a:t>
            </a:r>
            <a:r>
              <a:rPr lang="en-US" sz="2800" b="1" dirty="0" err="1" smtClean="0">
                <a:solidFill>
                  <a:srgbClr val="FF0000"/>
                </a:solidFill>
              </a:rPr>
              <a:t>vs</a:t>
            </a:r>
            <a:r>
              <a:rPr lang="en-US" sz="2800" b="1" dirty="0" smtClean="0">
                <a:solidFill>
                  <a:srgbClr val="FF0000"/>
                </a:solidFill>
              </a:rPr>
              <a:t> Gain”.</a:t>
            </a:r>
            <a:endParaRPr lang="en-US" sz="2800" b="1" dirty="0" smtClean="0">
              <a:solidFill>
                <a:srgbClr val="FF0000"/>
              </a:solidFill>
            </a:endParaRPr>
          </a:p>
          <a:p>
            <a:pPr>
              <a:buNone/>
            </a:pPr>
            <a:endParaRPr lang="en-US" dirty="0" smtClean="0"/>
          </a:p>
        </p:txBody>
      </p:sp>
      <p:pic>
        <p:nvPicPr>
          <p:cNvPr id="6" name="Picture 5" descr="SABOT LOGO FINAL.jpg"/>
          <p:cNvPicPr>
            <a:picLocks noChangeAspect="1"/>
          </p:cNvPicPr>
          <p:nvPr/>
        </p:nvPicPr>
        <p:blipFill>
          <a:blip r:embed="rId3" cstate="print"/>
          <a:srcRect l="7583" r="16588"/>
          <a:stretch>
            <a:fillRect/>
          </a:stretch>
        </p:blipFill>
        <p:spPr>
          <a:xfrm>
            <a:off x="0" y="0"/>
            <a:ext cx="1747904" cy="16763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2527</TotalTime>
  <Words>3704</Words>
  <Application>Microsoft Office PowerPoint</Application>
  <PresentationFormat>On-screen Show (4:3)</PresentationFormat>
  <Paragraphs>437</Paragraphs>
  <Slides>81</Slides>
  <Notes>0</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Office Theme</vt:lpstr>
      <vt:lpstr>U.S. COAST GUARD  NINTH DISTRICT</vt:lpstr>
      <vt:lpstr>REFERENCES</vt:lpstr>
      <vt:lpstr>MISSIONS</vt:lpstr>
      <vt:lpstr>MISSIONS</vt:lpstr>
      <vt:lpstr>D9 SAR ETHOS</vt:lpstr>
      <vt:lpstr>ENTRY INTO  CANADIAN TERRITORY</vt:lpstr>
      <vt:lpstr>SAR MISSION  COORDINATOR</vt:lpstr>
      <vt:lpstr>ON SCENE  COORDINATOR</vt:lpstr>
      <vt:lpstr>ON SCENE  COORDINATOR</vt:lpstr>
      <vt:lpstr>SRU DEPLOYMENT</vt:lpstr>
      <vt:lpstr>D9 MINIMUM CREW  REQUIREMENTS</vt:lpstr>
      <vt:lpstr>COXSWAIN  RESPONSIBILITIES</vt:lpstr>
      <vt:lpstr>COXSWAIN  RESPONSIBILITIES</vt:lpstr>
      <vt:lpstr>COXSWAIN  RESPONSIBILITIES</vt:lpstr>
      <vt:lpstr>COXSWAIN  RESPONSIBILITIES</vt:lpstr>
      <vt:lpstr>COXSWAIN  RESPONSIBILITIES</vt:lpstr>
      <vt:lpstr>COXSWAIN  RESPONSIBILITIES</vt:lpstr>
      <vt:lpstr>COXSWAIN  RESPONSIBILITIES</vt:lpstr>
      <vt:lpstr>COXSWAIN  RESPONSIBILITIES</vt:lpstr>
      <vt:lpstr>COXSWAIN  RESPONSIBILITIES</vt:lpstr>
      <vt:lpstr>ASSISTANCE  POLICY</vt:lpstr>
      <vt:lpstr>ASSISTANCE  POLICY</vt:lpstr>
      <vt:lpstr>ASSISTANCE  POLICY</vt:lpstr>
      <vt:lpstr>ASSISTANCE  POLICY</vt:lpstr>
      <vt:lpstr>ASSISTANCE  POLICY</vt:lpstr>
      <vt:lpstr>ASSISTANCE  POLICY</vt:lpstr>
      <vt:lpstr>ASSISTANCE  POLICY</vt:lpstr>
      <vt:lpstr>ASSISTANCE  POLICY</vt:lpstr>
      <vt:lpstr>AUXILIARY  FACILITIES</vt:lpstr>
      <vt:lpstr>AUXILIARY  FACILITIES</vt:lpstr>
      <vt:lpstr>AUXILIARY  OPERATORS</vt:lpstr>
      <vt:lpstr>AUXILIARY  OPERATORS</vt:lpstr>
      <vt:lpstr>AUXILIARY  OPERATORS</vt:lpstr>
      <vt:lpstr>AUXILIARY  OFFICERS</vt:lpstr>
      <vt:lpstr>AUXILIARY  CREWS</vt:lpstr>
      <vt:lpstr>AUXILIARY  CREWS</vt:lpstr>
      <vt:lpstr>AUXILIARY  CREWS</vt:lpstr>
      <vt:lpstr>AUXILIARY  CREWS</vt:lpstr>
      <vt:lpstr>AUXILIARY  CREWS</vt:lpstr>
      <vt:lpstr>PATROL  ORDERS</vt:lpstr>
      <vt:lpstr>PATROLS  ORDERS</vt:lpstr>
      <vt:lpstr>PATROLS  ORDERS</vt:lpstr>
      <vt:lpstr>PATROLS  ORDERS</vt:lpstr>
      <vt:lpstr>PATROL  ORDERS</vt:lpstr>
      <vt:lpstr>MISHAP  REPORTING</vt:lpstr>
      <vt:lpstr>MISHAP  REPORTING</vt:lpstr>
      <vt:lpstr>MISHAP  REPORTING</vt:lpstr>
      <vt:lpstr>MISHAP  REPORTING</vt:lpstr>
      <vt:lpstr>MISHAP  REPORTING</vt:lpstr>
      <vt:lpstr>MISHAP  REPORTING</vt:lpstr>
      <vt:lpstr>FACILITY  MARKINGS</vt:lpstr>
      <vt:lpstr>FACILITY  MARKINGS</vt:lpstr>
      <vt:lpstr>FACILITY  MARKINGS</vt:lpstr>
      <vt:lpstr>FACILITY  MARKINGS</vt:lpstr>
      <vt:lpstr>FACILITY  MARKINGS</vt:lpstr>
      <vt:lpstr>ORDERED  OPERATIONAL MISSIONS</vt:lpstr>
      <vt:lpstr>ORDERED  OPERATIONAL MISSIONS</vt:lpstr>
      <vt:lpstr>ORDERED  OPERATIONAL MISSIONS</vt:lpstr>
      <vt:lpstr>ORDERED  OPERATIONAL MISSIONS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lpstr>OPERATIONAL GUIDELINES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POLICY</dc:title>
  <dc:creator>Lou</dc:creator>
  <cp:lastModifiedBy>Windows User</cp:lastModifiedBy>
  <cp:revision>232</cp:revision>
  <dcterms:created xsi:type="dcterms:W3CDTF">2014-03-27T14:38:37Z</dcterms:created>
  <dcterms:modified xsi:type="dcterms:W3CDTF">2019-12-18T18:43:25Z</dcterms:modified>
</cp:coreProperties>
</file>